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9"/>
  </p:notesMasterIdLst>
  <p:sldIdLst>
    <p:sldId id="2271" r:id="rId3"/>
    <p:sldId id="2361" r:id="rId4"/>
    <p:sldId id="2367" r:id="rId5"/>
    <p:sldId id="2366" r:id="rId6"/>
    <p:sldId id="2364" r:id="rId7"/>
    <p:sldId id="2363" r:id="rId8"/>
    <p:sldId id="2278" r:id="rId9"/>
    <p:sldId id="2324" r:id="rId10"/>
    <p:sldId id="2284" r:id="rId11"/>
    <p:sldId id="2235" r:id="rId12"/>
    <p:sldId id="2330" r:id="rId13"/>
    <p:sldId id="2329" r:id="rId14"/>
    <p:sldId id="2356" r:id="rId15"/>
    <p:sldId id="2059" r:id="rId16"/>
    <p:sldId id="2233" r:id="rId17"/>
    <p:sldId id="2357" r:id="rId18"/>
    <p:sldId id="2358" r:id="rId19"/>
    <p:sldId id="2360" r:id="rId20"/>
    <p:sldId id="2368" r:id="rId21"/>
    <p:sldId id="2369" r:id="rId22"/>
    <p:sldId id="2370" r:id="rId23"/>
    <p:sldId id="2372" r:id="rId24"/>
    <p:sldId id="2371" r:id="rId25"/>
    <p:sldId id="2373" r:id="rId26"/>
    <p:sldId id="2374" r:id="rId27"/>
    <p:sldId id="2375" r:id="rId28"/>
    <p:sldId id="2376" r:id="rId29"/>
    <p:sldId id="2377" r:id="rId30"/>
    <p:sldId id="2378" r:id="rId31"/>
    <p:sldId id="2379" r:id="rId32"/>
    <p:sldId id="2380" r:id="rId33"/>
    <p:sldId id="2381" r:id="rId34"/>
    <p:sldId id="2382" r:id="rId35"/>
    <p:sldId id="2384" r:id="rId36"/>
    <p:sldId id="2383" r:id="rId37"/>
    <p:sldId id="1986" r:id="rId38"/>
    <p:sldId id="2389" r:id="rId39"/>
    <p:sldId id="2385" r:id="rId40"/>
    <p:sldId id="2386" r:id="rId41"/>
    <p:sldId id="2387" r:id="rId42"/>
    <p:sldId id="2388" r:id="rId43"/>
    <p:sldId id="2390" r:id="rId44"/>
    <p:sldId id="2391" r:id="rId45"/>
    <p:sldId id="2392" r:id="rId46"/>
    <p:sldId id="1948" r:id="rId47"/>
    <p:sldId id="1894" r:id="rId4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5E6FF"/>
    <a:srgbClr val="00A1DA"/>
    <a:srgbClr val="AFDDFF"/>
    <a:srgbClr val="007FDE"/>
    <a:srgbClr val="0083E6"/>
    <a:srgbClr val="29A3FF"/>
    <a:srgbClr val="6DC0FF"/>
    <a:srgbClr val="007DDA"/>
    <a:srgbClr val="0086EA"/>
    <a:srgbClr val="0077D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5" autoAdjust="0"/>
    <p:restoredTop sz="93697" autoAdjust="0"/>
  </p:normalViewPr>
  <p:slideViewPr>
    <p:cSldViewPr>
      <p:cViewPr varScale="1">
        <p:scale>
          <a:sx n="97" d="100"/>
          <a:sy n="97" d="100"/>
        </p:scale>
        <p:origin x="-1367"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5/22/2023</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 xmlns:p14="http://schemas.microsoft.com/office/powerpoint/2010/main"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 xmlns:p14="http://schemas.microsoft.com/office/powerpoint/2010/main"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6772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4133579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732886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893129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502881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335097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047585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252721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4273614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465766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480965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332045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968324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545701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650989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661152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860660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432435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633649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869540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53571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07233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108662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822884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20083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325835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938035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898741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149493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139282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140793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4215980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80380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1907180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9714837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8068899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46</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47575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875629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525202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523701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504996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52869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5/22/2023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5/22/2023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5/22/2023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5/22/2023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5/22/2023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5/22/2023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5/22/2023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5/22/2023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5/22/2023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5/22/2023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53  </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24 May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2023</a:t>
            </a:r>
          </a:p>
        </p:txBody>
      </p:sp>
      <p:sp>
        <p:nvSpPr>
          <p:cNvPr id="9" name="TextBox 8"/>
          <p:cNvSpPr txBox="1"/>
          <p:nvPr/>
        </p:nvSpPr>
        <p:spPr>
          <a:xfrm>
            <a:off x="1447800" y="4267200"/>
            <a:ext cx="6248400"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Foolishness of the Cross</a:t>
            </a:r>
            <a:endParaRPr lang="en-US" sz="3200" b="1" dirty="0">
              <a:ln w="10160">
                <a:solidFill>
                  <a:schemeClr val="accent5"/>
                </a:solidFill>
                <a:prstDash val="solid"/>
              </a:ln>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Rebuking Divisions and Folly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 xmlns:p14="http://schemas.microsoft.com/office/powerpoint/2010/main"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8" name="TextBox 7"/>
          <p:cNvSpPr txBox="1"/>
          <p:nvPr/>
        </p:nvSpPr>
        <p:spPr>
          <a:xfrm rot="21445311">
            <a:off x="997320" y="2935842"/>
            <a:ext cx="5186636" cy="415498"/>
          </a:xfrm>
          <a:prstGeom prst="rect">
            <a:avLst/>
          </a:prstGeom>
          <a:noFill/>
        </p:spPr>
        <p:txBody>
          <a:bodyPr wrap="square" rtlCol="0">
            <a:spAutoFit/>
          </a:bodyPr>
          <a:lstStyle/>
          <a:p>
            <a:pPr algn="ctr"/>
            <a:r>
              <a:rPr lang="en-US" sz="21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Foolishness of the Cross – 1:18-31</a:t>
            </a:r>
            <a:endParaRPr lang="en-US" sz="21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219200"/>
            <a:ext cx="8534400" cy="5447645"/>
          </a:xfrm>
          <a:prstGeom prst="rect">
            <a:avLst/>
          </a:prstGeom>
          <a:noFill/>
          <a:effectLst/>
        </p:spPr>
        <p:txBody>
          <a:bodyPr wrap="square" rtlCol="0">
            <a:spAutoFit/>
          </a:bodyPr>
          <a:lstStyle/>
          <a:p>
            <a:pPr indent="457200"/>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opens this study with </a:t>
            </a:r>
            <a:r>
              <a:rPr lang="en-US" sz="2400" b="1" dirty="0" smtClean="0">
                <a:latin typeface="Cambria" panose="02040503050406030204" pitchFamily="18" charset="0"/>
                <a:ea typeface="Cambria" panose="02040503050406030204" pitchFamily="18" charset="0"/>
              </a:rPr>
              <a:t>a story, depending on your preference, leaves you either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cheering</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or</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booing.</a:t>
            </a:r>
            <a:r>
              <a:rPr lang="en-US" sz="2400" b="1" dirty="0" smtClean="0">
                <a:latin typeface="Cambria" panose="02040503050406030204" pitchFamily="18" charset="0"/>
                <a:ea typeface="Cambria" panose="02040503050406030204" pitchFamily="18" charset="0"/>
              </a:rPr>
              <a:t>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“Roy Riegels, a football player for the University of California, in the 1929 Rose Bowl picked up a fumble and ran 65 yards only to discover he had run 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wrong</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way</a:t>
            </a:r>
            <a:r>
              <a:rPr lang="en-US" sz="2400" b="1" dirty="0" smtClean="0">
                <a:latin typeface="Cambria" panose="02040503050406030204" pitchFamily="18" charset="0"/>
                <a:ea typeface="Cambria" panose="02040503050406030204" pitchFamily="18" charset="0"/>
              </a:rPr>
              <a:t>.  The wrong fans cheered and in the end the wrong team won.”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 The same thing can happen to a church, or to a Christian.  Sometime we can spend a massive amount of time helping the wrong side without realizing it.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 Corinthian church had fallen into this category, without realizing it, these muddled, misguided Christians were helping the wrong side.  </a:t>
            </a:r>
            <a:endParaRPr lang="en-US" sz="12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476565" y="287618"/>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9431149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219201"/>
            <a:ext cx="8534400" cy="4893647"/>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So the apostle Paul, like a master coach, opens God’s playbook and explains His truth as something they never would have invented:    </a:t>
            </a:r>
            <a:endParaRPr lang="en-US" sz="1200" b="1" dirty="0">
              <a:latin typeface="Cambria" panose="02040503050406030204" pitchFamily="18" charset="0"/>
              <a:ea typeface="Cambria" panose="02040503050406030204" pitchFamily="18" charset="0"/>
            </a:endParaRPr>
          </a:p>
          <a:p>
            <a:pPr indent="457200"/>
            <a:endParaRPr lang="en-US" sz="12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crucified Messiah and a crucified self as the way to life everlasting.”</a:t>
            </a:r>
            <a:endParaRPr lang="en-US" sz="2400" b="1" dirty="0" smtClean="0">
              <a:latin typeface="Cambria" panose="02040503050406030204" pitchFamily="18" charset="0"/>
              <a:ea typeface="Cambria" panose="02040503050406030204" pitchFamily="18" charset="0"/>
            </a:endParaRP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After Paul planted the church in Corinth, the congregation gradually deteriorated into an arrogant, wrongheaded, squabbling community on the verge of losing its testimony as a God-glorifying local body of Christ.</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They stuck their noses up in the air and bragged about incidental things like who had baptized them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1:12-15</a:t>
            </a:r>
            <a:r>
              <a:rPr lang="en-US" sz="2400" b="1" dirty="0" smtClean="0">
                <a:latin typeface="Cambria" panose="02040503050406030204" pitchFamily="18" charset="0"/>
                <a:ea typeface="Cambria" panose="02040503050406030204" pitchFamily="18" charset="0"/>
              </a:rPr>
              <a:t>). </a:t>
            </a:r>
          </a:p>
          <a:p>
            <a:pPr indent="457200"/>
            <a:endParaRPr lang="en-US" sz="12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31767465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219200"/>
            <a:ext cx="8610600" cy="2492990"/>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Pride led them to elevate human rhetoric and cleverness over the good news of Jesus’ death and resurrection. </a:t>
            </a:r>
            <a:endParaRPr lang="en-US" sz="1200" b="1" dirty="0">
              <a:latin typeface="Cambria" panose="02040503050406030204" pitchFamily="18" charset="0"/>
              <a:ea typeface="Cambria" panose="02040503050406030204" pitchFamily="18" charset="0"/>
            </a:endParaRPr>
          </a:p>
          <a:p>
            <a:pPr indent="457200"/>
            <a:endParaRPr lang="en-US" sz="12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In short, the gospel’s heart was being trampled by the feet of humanistic pseudo-intellectualism.  A fleshly viewpoint that needed a face-to-face with the true meaning of the cross of Jesus Christ. </a:t>
            </a:r>
            <a:endParaRPr lang="en-US" sz="12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28980987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295400"/>
            <a:ext cx="8229600" cy="2862322"/>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latin typeface="Georgia" panose="02040502050405020303" pitchFamily="18" charset="0"/>
              </a:rPr>
              <a:t>18 </a:t>
            </a:r>
            <a:r>
              <a:rPr lang="en-US" sz="2800" i="1" dirty="0">
                <a:latin typeface="Georgia" panose="02040502050405020303" pitchFamily="18" charset="0"/>
              </a:rPr>
              <a:t>For the message of the cross is foolishness to those who are perishing, but to us who are being saved it is the power of God. </a:t>
            </a:r>
            <a:r>
              <a:rPr lang="en-US" sz="2800" i="1" dirty="0" smtClean="0">
                <a:latin typeface="Georgia" panose="02040502050405020303" pitchFamily="18" charset="0"/>
              </a:rPr>
              <a:t> </a:t>
            </a:r>
            <a:r>
              <a:rPr lang="en-US" sz="2800" b="1" i="1" baseline="30000" dirty="0" smtClean="0">
                <a:latin typeface="Georgia" panose="02040502050405020303" pitchFamily="18" charset="0"/>
              </a:rPr>
              <a:t>19</a:t>
            </a:r>
            <a:r>
              <a:rPr lang="en-US" sz="2800" b="1" i="1" baseline="30000" dirty="0">
                <a:latin typeface="Georgia" panose="02040502050405020303" pitchFamily="18" charset="0"/>
              </a:rPr>
              <a:t> </a:t>
            </a:r>
            <a:r>
              <a:rPr lang="en-US" sz="2800" i="1" dirty="0">
                <a:latin typeface="Georgia" panose="02040502050405020303" pitchFamily="18" charset="0"/>
              </a:rPr>
              <a:t>For it is written: “I will destroy the wisdom of the wise, and bring to nothing the understanding of the prudent.”</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1:18 - 19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1:18 - 19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219200"/>
            <a:ext cx="8677835" cy="5293757"/>
          </a:xfrm>
          <a:prstGeom prst="rect">
            <a:avLst/>
          </a:prstGeom>
          <a:noFill/>
          <a:effectLst/>
        </p:spPr>
        <p:txBody>
          <a:bodyPr wrap="square" rtlCol="0">
            <a:spAutoFit/>
          </a:bodyPr>
          <a:lstStyle/>
          <a:p>
            <a:pPr indent="457200"/>
            <a:endParaRPr lang="en-US" sz="10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1:18</a:t>
            </a:r>
            <a:r>
              <a:rPr lang="en-US" sz="2400" b="1" dirty="0" smtClean="0">
                <a:latin typeface="Cambria" pitchFamily="18" charset="0"/>
              </a:rPr>
              <a:t>, Paul begins to explain </a:t>
            </a:r>
            <a:r>
              <a:rPr lang="en-US" sz="2400" b="1" u="sng" dirty="0" smtClean="0">
                <a:effectLst>
                  <a:outerShdw blurRad="38100" dist="38100" dir="2700000" algn="tl">
                    <a:srgbClr val="000000">
                      <a:alpha val="43137"/>
                    </a:srgbClr>
                  </a:outerShdw>
                </a:effectLst>
                <a:latin typeface="Cambria" pitchFamily="18" charset="0"/>
              </a:rPr>
              <a:t>why</a:t>
            </a:r>
            <a:r>
              <a:rPr lang="en-US" sz="2400" b="1" dirty="0" smtClean="0">
                <a:latin typeface="Cambria" pitchFamily="18" charset="0"/>
              </a:rPr>
              <a:t> he did not preach the gospel to the Corinthians by resorting to clever speech (</a:t>
            </a:r>
            <a:r>
              <a:rPr lang="en-US" sz="2400" b="1" dirty="0" smtClean="0">
                <a:effectLst>
                  <a:outerShdw blurRad="38100" dist="38100" dir="2700000" algn="tl">
                    <a:srgbClr val="000000">
                      <a:alpha val="43137"/>
                    </a:srgbClr>
                  </a:outerShdw>
                </a:effectLst>
                <a:latin typeface="Cambria" pitchFamily="18" charset="0"/>
              </a:rPr>
              <a:t>1:17c</a:t>
            </a:r>
            <a:r>
              <a:rPr lang="en-US" sz="2400" b="1" dirty="0" smtClean="0">
                <a:latin typeface="Cambria" pitchFamily="18" charset="0"/>
              </a:rPr>
              <a:t>).  </a:t>
            </a:r>
            <a:endParaRPr lang="en-US" sz="2400" b="1" dirty="0">
              <a:latin typeface="Cambria" pitchFamily="18" charset="0"/>
              <a:ea typeface="Cambria" panose="02040503050406030204" pitchFamily="18" charset="0"/>
            </a:endParaRPr>
          </a:p>
          <a:p>
            <a:pPr indent="457200">
              <a:spcAft>
                <a:spcPts val="1200"/>
              </a:spcAft>
            </a:pPr>
            <a:r>
              <a:rPr lang="en-US" sz="2400" b="1" dirty="0" smtClean="0">
                <a:latin typeface="Cambria" pitchFamily="18" charset="0"/>
              </a:rPr>
              <a:t>To have done so would have required him to jettison the cross from the gospel.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Why? </a:t>
            </a:r>
          </a:p>
          <a:p>
            <a:pPr indent="457200">
              <a:spcAft>
                <a:spcPts val="1200"/>
              </a:spcAft>
            </a:pPr>
            <a:r>
              <a:rPr lang="en-US" sz="2400" b="1" dirty="0" smtClean="0">
                <a:latin typeface="Cambria" pitchFamily="18" charset="0"/>
              </a:rPr>
              <a:t>Because the message of the Cross of Christ and its saving power for believers is frankly nonsensical by the world’s standards.  It’s  “</a:t>
            </a:r>
            <a:r>
              <a:rPr lang="en-US" sz="2400" b="1" i="1" dirty="0" smtClean="0">
                <a:effectLst>
                  <a:outerShdw blurRad="38100" dist="38100" dir="2700000" algn="tl">
                    <a:srgbClr val="000000">
                      <a:alpha val="43137"/>
                    </a:srgbClr>
                  </a:outerShdw>
                </a:effectLst>
                <a:latin typeface="Cambria" pitchFamily="18" charset="0"/>
              </a:rPr>
              <a:t>Foolishness to those who are perishing</a:t>
            </a:r>
            <a:r>
              <a:rPr lang="en-US" sz="2400" b="1" dirty="0" smtClean="0">
                <a:latin typeface="Cambria" pitchFamily="18" charset="0"/>
              </a:rPr>
              <a:t>.”  </a:t>
            </a:r>
          </a:p>
          <a:p>
            <a:pPr indent="457200">
              <a:spcAft>
                <a:spcPts val="1200"/>
              </a:spcAft>
            </a:pPr>
            <a:r>
              <a:rPr lang="en-US" sz="2400" b="1" dirty="0" smtClean="0">
                <a:latin typeface="Cambria" pitchFamily="18" charset="0"/>
              </a:rPr>
              <a:t>To those who had not received the forgiveness of sins through faith in Christ’s debt-cancelling death, the cross was pure folly (</a:t>
            </a:r>
            <a:r>
              <a:rPr lang="en-US" sz="2400" b="1" i="1" dirty="0" smtClean="0">
                <a:effectLst>
                  <a:outerShdw blurRad="38100" dist="38100" dir="2700000" algn="tl">
                    <a:srgbClr val="000000">
                      <a:alpha val="43137"/>
                    </a:srgbClr>
                  </a:outerShdw>
                </a:effectLst>
                <a:latin typeface="Cambria" pitchFamily="18" charset="0"/>
              </a:rPr>
              <a:t>foolishness</a:t>
            </a:r>
            <a:r>
              <a:rPr lang="en-US" sz="2400" b="1" dirty="0" smtClean="0">
                <a:latin typeface="Cambria" pitchFamily="18" charset="0"/>
              </a:rPr>
              <a:t>). </a:t>
            </a:r>
          </a:p>
        </p:txBody>
      </p:sp>
    </p:spTree>
    <p:extLst>
      <p:ext uri="{BB962C8B-B14F-4D97-AF65-F5344CB8AC3E}">
        <p14:creationId xmlns="" xmlns:p14="http://schemas.microsoft.com/office/powerpoint/2010/main" val="78139626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1:18 - 19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534400" cy="4985980"/>
          </a:xfrm>
          <a:prstGeom prst="rect">
            <a:avLst/>
          </a:prstGeom>
          <a:noFill/>
          <a:effectLst/>
        </p:spPr>
        <p:txBody>
          <a:bodyPr wrap="square" rtlCol="0">
            <a:spAutoFit/>
          </a:bodyPr>
          <a:lstStyle/>
          <a:p>
            <a:pPr indent="457200"/>
            <a:endParaRPr lang="en-US" sz="10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The idea that one perfect man could die in place of innumerable sinners—and  that this sacrifice was sufficient payment, applied freely to all who believed—was about as bizarre a message as anybody in the first century would have heard. </a:t>
            </a:r>
          </a:p>
          <a:p>
            <a:pPr indent="457200">
              <a:spcAft>
                <a:spcPts val="1200"/>
              </a:spcAft>
            </a:pPr>
            <a:r>
              <a:rPr lang="en-US" sz="2400" b="1" dirty="0" smtClean="0">
                <a:latin typeface="Cambria" pitchFamily="18" charset="0"/>
              </a:rPr>
              <a:t>However, for believers, Christ’s death on the cross take center stage.  It is crucial for every aspect of our salvation: </a:t>
            </a:r>
            <a:r>
              <a:rPr lang="en-US" sz="2400" b="1" i="1" dirty="0" smtClean="0">
                <a:latin typeface="Cambria" pitchFamily="18" charset="0"/>
              </a:rPr>
              <a:t>past</a:t>
            </a:r>
            <a:r>
              <a:rPr lang="en-US" sz="2400" b="1" dirty="0" smtClean="0">
                <a:latin typeface="Cambria" pitchFamily="18" charset="0"/>
              </a:rPr>
              <a:t>, </a:t>
            </a:r>
            <a:r>
              <a:rPr lang="en-US" sz="2400" b="1" i="1" dirty="0" smtClean="0">
                <a:latin typeface="Cambria" pitchFamily="18" charset="0"/>
              </a:rPr>
              <a:t>present</a:t>
            </a:r>
            <a:r>
              <a:rPr lang="en-US" sz="2400" b="1" dirty="0" smtClean="0">
                <a:latin typeface="Cambria" pitchFamily="18" charset="0"/>
              </a:rPr>
              <a:t>, </a:t>
            </a:r>
            <a:r>
              <a:rPr lang="en-US" sz="2400" b="1" i="1" dirty="0" smtClean="0">
                <a:latin typeface="Cambria" pitchFamily="18" charset="0"/>
              </a:rPr>
              <a:t>and</a:t>
            </a:r>
            <a:r>
              <a:rPr lang="en-US" sz="2400" b="1" dirty="0" smtClean="0">
                <a:latin typeface="Cambria" pitchFamily="18" charset="0"/>
              </a:rPr>
              <a:t> </a:t>
            </a:r>
            <a:r>
              <a:rPr lang="en-US" sz="2400" b="1" i="1" dirty="0" smtClean="0">
                <a:latin typeface="Cambria" pitchFamily="18" charset="0"/>
              </a:rPr>
              <a:t>future</a:t>
            </a:r>
            <a:r>
              <a:rPr lang="en-US" sz="2400" b="1" dirty="0" smtClean="0">
                <a:latin typeface="Cambria" pitchFamily="18" charset="0"/>
              </a:rPr>
              <a:t>.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1:18</a:t>
            </a:r>
            <a:r>
              <a:rPr lang="en-US" sz="2400" b="1" dirty="0" smtClean="0">
                <a:latin typeface="Cambria" pitchFamily="18" charset="0"/>
              </a:rPr>
              <a:t>, Paul’s use of </a:t>
            </a:r>
            <a:r>
              <a:rPr lang="en-US" sz="2400" b="1" i="1" dirty="0" smtClean="0">
                <a:latin typeface="Cambria" pitchFamily="18" charset="0"/>
              </a:rPr>
              <a:t>“</a:t>
            </a:r>
            <a:r>
              <a:rPr lang="en-US" sz="2400" b="1" i="1" u="sng" dirty="0" smtClean="0">
                <a:effectLst>
                  <a:outerShdw blurRad="38100" dist="38100" dir="2700000" algn="tl">
                    <a:srgbClr val="000000">
                      <a:alpha val="43137"/>
                    </a:srgbClr>
                  </a:outerShdw>
                </a:effectLst>
                <a:latin typeface="Cambria" pitchFamily="18" charset="0"/>
              </a:rPr>
              <a:t>being</a:t>
            </a:r>
            <a:r>
              <a:rPr lang="en-US" sz="2400" b="1" i="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saved</a:t>
            </a:r>
            <a:r>
              <a:rPr lang="en-US" sz="2400" b="1" i="1" dirty="0" smtClean="0">
                <a:latin typeface="Cambria" pitchFamily="18" charset="0"/>
              </a:rPr>
              <a:t>”</a:t>
            </a:r>
            <a:r>
              <a:rPr lang="en-US" sz="2400" b="1" dirty="0" smtClean="0">
                <a:latin typeface="Cambria" pitchFamily="18" charset="0"/>
              </a:rPr>
              <a:t> suggests that he has at the forefront of his mind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Progressive Sanctification</a:t>
            </a:r>
            <a:r>
              <a:rPr lang="en-US" sz="2400" b="1" i="1" dirty="0" smtClean="0">
                <a:latin typeface="Cambria" pitchFamily="18" charset="0"/>
              </a:rPr>
              <a:t>”</a:t>
            </a:r>
            <a:r>
              <a:rPr lang="en-US" sz="2400" b="1" dirty="0" smtClean="0">
                <a:latin typeface="Cambria" pitchFamily="18" charset="0"/>
              </a:rPr>
              <a:t> in which believers are delivered from sin’s power through a </a:t>
            </a:r>
            <a:r>
              <a:rPr lang="en-US" sz="2400" b="1" i="1" dirty="0" smtClean="0">
                <a:effectLst>
                  <a:outerShdw blurRad="38100" dist="38100" dir="2700000" algn="tl">
                    <a:srgbClr val="000000">
                      <a:alpha val="43137"/>
                    </a:srgbClr>
                  </a:outerShdw>
                </a:effectLst>
                <a:latin typeface="Cambria" pitchFamily="18" charset="0"/>
              </a:rPr>
              <a:t>life of </a:t>
            </a:r>
            <a:r>
              <a:rPr lang="en-US" sz="2400" b="1" i="1" u="sng" dirty="0" smtClean="0">
                <a:effectLst>
                  <a:outerShdw blurRad="38100" dist="38100" dir="2700000" algn="tl">
                    <a:srgbClr val="000000">
                      <a:alpha val="43137"/>
                    </a:srgbClr>
                  </a:outerShdw>
                </a:effectLst>
                <a:latin typeface="Cambria" pitchFamily="18" charset="0"/>
              </a:rPr>
              <a:t>cross</a:t>
            </a:r>
            <a:r>
              <a:rPr lang="en-US" sz="2400" b="1" i="1" dirty="0" smtClean="0">
                <a:effectLst>
                  <a:outerShdw blurRad="38100" dist="38100" dir="2700000" algn="tl">
                    <a:srgbClr val="000000">
                      <a:alpha val="43137"/>
                    </a:srgbClr>
                  </a:outerShdw>
                </a:effectLst>
                <a:latin typeface="Cambria" pitchFamily="18" charset="0"/>
              </a:rPr>
              <a:t>-</a:t>
            </a:r>
            <a:r>
              <a:rPr lang="en-US" sz="2400" b="1" i="1" u="sng" dirty="0" smtClean="0">
                <a:effectLst>
                  <a:outerShdw blurRad="38100" dist="38100" dir="2700000" algn="tl">
                    <a:srgbClr val="000000">
                      <a:alpha val="43137"/>
                    </a:srgbClr>
                  </a:outerShdw>
                </a:effectLst>
                <a:latin typeface="Cambria" pitchFamily="18" charset="0"/>
              </a:rPr>
              <a:t>bearing</a:t>
            </a:r>
            <a:r>
              <a:rPr lang="en-US" sz="2400" b="1" dirty="0" smtClean="0">
                <a:latin typeface="Cambria" pitchFamily="18" charset="0"/>
              </a:rPr>
              <a:t>. </a:t>
            </a:r>
          </a:p>
        </p:txBody>
      </p:sp>
    </p:spTree>
    <p:extLst>
      <p:ext uri="{BB962C8B-B14F-4D97-AF65-F5344CB8AC3E}">
        <p14:creationId xmlns="" xmlns:p14="http://schemas.microsoft.com/office/powerpoint/2010/main" val="49615007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1:18 - 19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219199"/>
            <a:ext cx="86106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To help us better understand the </a:t>
            </a:r>
            <a:r>
              <a:rPr lang="en-US" sz="2400" b="1" dirty="0">
                <a:latin typeface="Cambria" pitchFamily="18" charset="0"/>
              </a:rPr>
              <a:t>idea of </a:t>
            </a:r>
            <a:r>
              <a:rPr lang="en-US" sz="2400" b="1" i="1" dirty="0" smtClean="0">
                <a:latin typeface="Cambria" pitchFamily="18" charset="0"/>
              </a:rPr>
              <a:t>“</a:t>
            </a:r>
            <a:r>
              <a:rPr lang="en-US" sz="2400" b="1" i="1" u="sng" dirty="0" smtClean="0">
                <a:effectLst>
                  <a:outerShdw blurRad="38100" dist="38100" dir="2700000" algn="tl">
                    <a:srgbClr val="000000">
                      <a:alpha val="43137"/>
                    </a:srgbClr>
                  </a:outerShdw>
                </a:effectLst>
                <a:latin typeface="Cambria" pitchFamily="18" charset="0"/>
              </a:rPr>
              <a:t>Cross-Bearing</a:t>
            </a:r>
            <a:r>
              <a:rPr lang="en-US" sz="2400" b="1" i="1" dirty="0" smtClean="0">
                <a:latin typeface="Cambria" pitchFamily="18" charset="0"/>
              </a:rPr>
              <a:t>,”</a:t>
            </a:r>
            <a:r>
              <a:rPr lang="en-US" sz="2400" b="1" dirty="0" smtClean="0">
                <a:latin typeface="Cambria" pitchFamily="18" charset="0"/>
              </a:rPr>
              <a:t> Jesus, in </a:t>
            </a:r>
            <a:r>
              <a:rPr lang="en-US" sz="2400" b="1" dirty="0" smtClean="0">
                <a:effectLst>
                  <a:outerShdw blurRad="38100" dist="38100" dir="2700000" algn="tl">
                    <a:srgbClr val="000000">
                      <a:alpha val="43137"/>
                    </a:srgbClr>
                  </a:outerShdw>
                </a:effectLst>
                <a:latin typeface="Cambria" pitchFamily="18" charset="0"/>
              </a:rPr>
              <a:t>Luke 9:22-24</a:t>
            </a:r>
            <a:r>
              <a:rPr lang="en-US" sz="2400" b="1" dirty="0" smtClean="0">
                <a:latin typeface="Cambria" pitchFamily="18" charset="0"/>
              </a:rPr>
              <a:t>, tells us what this aspect of present salvation from a life of disobedience and sin looks like:</a:t>
            </a:r>
          </a:p>
          <a:p>
            <a:pPr indent="457200">
              <a:spcAft>
                <a:spcPts val="1200"/>
              </a:spcAft>
            </a:pPr>
            <a:r>
              <a:rPr lang="en-US" sz="2400" b="1" i="1" dirty="0" smtClean="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The Son of Man must suffer many things, and be rejected by the elders and chief priests and scribes, and be killed, and be raised the third </a:t>
            </a:r>
            <a:r>
              <a:rPr lang="en-US" sz="2400" b="1" i="1" dirty="0" smtClean="0">
                <a:latin typeface="Cambria" panose="02040503050406030204" pitchFamily="18" charset="0"/>
                <a:ea typeface="Cambria" panose="02040503050406030204" pitchFamily="18" charset="0"/>
              </a:rPr>
              <a:t>day . . . If </a:t>
            </a:r>
            <a:r>
              <a:rPr lang="en-US" sz="2400" b="1" i="1" dirty="0">
                <a:latin typeface="Cambria" panose="02040503050406030204" pitchFamily="18" charset="0"/>
                <a:ea typeface="Cambria" panose="02040503050406030204" pitchFamily="18" charset="0"/>
              </a:rPr>
              <a:t>anyone desires to come after Me, let him deny himself, and take up his cross daily, and follow </a:t>
            </a:r>
            <a:r>
              <a:rPr lang="en-US" sz="2400" b="1" i="1" dirty="0" smtClean="0">
                <a:latin typeface="Cambria" panose="02040503050406030204" pitchFamily="18" charset="0"/>
                <a:ea typeface="Cambria" panose="02040503050406030204" pitchFamily="18" charset="0"/>
              </a:rPr>
              <a:t>Me.  For </a:t>
            </a:r>
            <a:r>
              <a:rPr lang="en-US" sz="2400" b="1" i="1" dirty="0">
                <a:latin typeface="Cambria" panose="02040503050406030204" pitchFamily="18" charset="0"/>
                <a:ea typeface="Cambria" panose="02040503050406030204" pitchFamily="18" charset="0"/>
              </a:rPr>
              <a:t>whoever desires to save his life will lose it, but whoever loses his life for My sake will save it</a:t>
            </a:r>
            <a:r>
              <a:rPr lang="en-US" sz="2400" b="1" i="1" dirty="0" smtClean="0">
                <a:latin typeface="Cambria" panose="02040503050406030204" pitchFamily="18" charset="0"/>
                <a:ea typeface="Cambria" panose="02040503050406030204" pitchFamily="18" charset="0"/>
              </a:rPr>
              <a:t>.”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Swindoll says </a:t>
            </a:r>
            <a:r>
              <a:rPr lang="en-US" sz="2400" b="1" dirty="0" smtClean="0">
                <a:latin typeface="Cambria" pitchFamily="18" charset="0"/>
                <a:ea typeface="Cambria" panose="02040503050406030204" pitchFamily="18" charset="0"/>
              </a:rPr>
              <a:t>…</a:t>
            </a:r>
            <a:r>
              <a:rPr lang="en-US" sz="2400" b="1" i="1" dirty="0" smtClean="0">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“I doubt most people today understand what Jesus meant when He talked about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taking up our cross daily</a:t>
            </a:r>
            <a:r>
              <a:rPr lang="en-US" sz="2400" b="1" dirty="0" smtClean="0">
                <a:latin typeface="Cambria" pitchFamily="18" charset="0"/>
                <a:ea typeface="Cambria" panose="02040503050406030204" pitchFamily="18" charset="0"/>
              </a:rPr>
              <a:t>, because we don’t see the cross as a means of execution.”  </a:t>
            </a:r>
          </a:p>
        </p:txBody>
      </p:sp>
    </p:spTree>
    <p:extLst>
      <p:ext uri="{BB962C8B-B14F-4D97-AF65-F5344CB8AC3E}">
        <p14:creationId xmlns="" xmlns:p14="http://schemas.microsoft.com/office/powerpoint/2010/main" val="137502715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1:18 - 19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219200"/>
            <a:ext cx="8686801"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the Roman Empire, however, people sentenced to die by crucifixion had to carry at least a section their </a:t>
            </a:r>
            <a:r>
              <a:rPr lang="en-US" sz="2400" b="1" dirty="0">
                <a:latin typeface="Cambria" pitchFamily="18" charset="0"/>
              </a:rPr>
              <a:t>crosses through the city to </a:t>
            </a:r>
            <a:r>
              <a:rPr lang="en-US" sz="2400" b="1" dirty="0" smtClean="0">
                <a:latin typeface="Cambria" pitchFamily="18" charset="0"/>
              </a:rPr>
              <a:t>their appointed place of public execution. </a:t>
            </a:r>
          </a:p>
          <a:p>
            <a:pPr indent="457200"/>
            <a:endParaRPr lang="en-US" sz="1200" b="1" dirty="0" smtClean="0">
              <a:latin typeface="Cambria" pitchFamily="18" charset="0"/>
            </a:endParaRPr>
          </a:p>
          <a:p>
            <a:pPr indent="457200"/>
            <a:r>
              <a:rPr lang="en-US" sz="2400" b="1" dirty="0" smtClean="0">
                <a:latin typeface="Cambria" pitchFamily="18" charset="0"/>
              </a:rPr>
              <a:t>This practice demonstrated to all observers that the condemned rebels had finally submitted to the state – in death.  </a:t>
            </a:r>
          </a:p>
          <a:p>
            <a:pPr indent="457200"/>
            <a:endParaRPr lang="en-US" sz="1200" b="1" dirty="0">
              <a:latin typeface="Cambria" pitchFamily="18" charset="0"/>
            </a:endParaRPr>
          </a:p>
          <a:p>
            <a:pPr indent="457200"/>
            <a:r>
              <a:rPr lang="en-US" sz="2400" b="1" dirty="0" smtClean="0">
                <a:latin typeface="Cambria" pitchFamily="18" charset="0"/>
              </a:rPr>
              <a:t>So Jesus meant, “If you want to follow My path, and you want to be a genuine disciple of Mine, you must be willing – </a:t>
            </a:r>
            <a:r>
              <a:rPr lang="en-US" sz="2400" b="1" i="1" dirty="0" smtClean="0">
                <a:effectLst>
                  <a:outerShdw blurRad="38100" dist="38100" dir="2700000" algn="tl">
                    <a:srgbClr val="000000">
                      <a:alpha val="43137"/>
                    </a:srgbClr>
                  </a:outerShdw>
                </a:effectLst>
                <a:latin typeface="Cambria" pitchFamily="18" charset="0"/>
              </a:rPr>
              <a:t>every day </a:t>
            </a:r>
            <a:r>
              <a:rPr lang="en-US" sz="2400" b="1" dirty="0" smtClean="0">
                <a:latin typeface="Cambria" pitchFamily="18" charset="0"/>
              </a:rPr>
              <a:t>– to put to death your stubborn will and personal desires (</a:t>
            </a:r>
            <a:r>
              <a:rPr lang="en-US" sz="2400" b="1" dirty="0" smtClean="0">
                <a:effectLst>
                  <a:outerShdw blurRad="38100" dist="38100" dir="2700000" algn="tl">
                    <a:srgbClr val="000000">
                      <a:alpha val="43137"/>
                    </a:srgbClr>
                  </a:outerShdw>
                </a:effectLst>
                <a:latin typeface="Cambria" pitchFamily="18" charset="0"/>
              </a:rPr>
              <a:t>Luke 9:23</a:t>
            </a:r>
            <a:r>
              <a:rPr lang="en-US" sz="2400" b="1" dirty="0" smtClean="0">
                <a:latin typeface="Cambria" pitchFamily="18" charset="0"/>
              </a:rPr>
              <a:t>).”</a:t>
            </a:r>
          </a:p>
          <a:p>
            <a:pPr indent="457200"/>
            <a:endParaRPr lang="en-US" sz="1200" b="1" dirty="0" smtClean="0">
              <a:latin typeface="Cambria" pitchFamily="18" charset="0"/>
            </a:endParaRPr>
          </a:p>
          <a:p>
            <a:pPr indent="457200"/>
            <a:r>
              <a:rPr lang="en-US" sz="2400" b="1" dirty="0" smtClean="0">
                <a:latin typeface="Cambria" pitchFamily="18" charset="0"/>
              </a:rPr>
              <a:t>“And you must readily accept the Father’s will – as I have – over your own.”</a:t>
            </a:r>
          </a:p>
        </p:txBody>
      </p:sp>
    </p:spTree>
    <p:extLst>
      <p:ext uri="{BB962C8B-B14F-4D97-AF65-F5344CB8AC3E}">
        <p14:creationId xmlns="" xmlns:p14="http://schemas.microsoft.com/office/powerpoint/2010/main" val="266206076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1:18 - 19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219200"/>
            <a:ext cx="8686801" cy="550920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message of the cross sounds absolutely </a:t>
            </a:r>
            <a:r>
              <a:rPr lang="en-US" sz="2400" b="1" i="1" dirty="0" smtClean="0">
                <a:effectLst>
                  <a:outerShdw blurRad="38100" dist="38100" dir="2700000" algn="tl">
                    <a:srgbClr val="000000">
                      <a:alpha val="43137"/>
                    </a:srgbClr>
                  </a:outerShdw>
                </a:effectLst>
                <a:latin typeface="Cambria" pitchFamily="18" charset="0"/>
              </a:rPr>
              <a:t>foolish</a:t>
            </a:r>
            <a:r>
              <a:rPr lang="en-US" sz="2400" b="1" dirty="0" smtClean="0">
                <a:latin typeface="Cambria" pitchFamily="18" charset="0"/>
              </a:rPr>
              <a:t> to the unbeliever. </a:t>
            </a:r>
          </a:p>
          <a:p>
            <a:pPr indent="457200">
              <a:spcAft>
                <a:spcPts val="1200"/>
              </a:spcAft>
            </a:pPr>
            <a:r>
              <a:rPr lang="en-US" sz="2400" b="1" dirty="0" smtClean="0">
                <a:latin typeface="Cambria" pitchFamily="18" charset="0"/>
              </a:rPr>
              <a:t>Both the idea that the Son of God would voluntarily die for sinners and that saved sinners should voluntarily die to themselves for the sake of discipleship. </a:t>
            </a:r>
          </a:p>
          <a:p>
            <a:pPr indent="457200">
              <a:spcAft>
                <a:spcPts val="1200"/>
              </a:spcAft>
            </a:pPr>
            <a:r>
              <a:rPr lang="en-US" sz="2400" b="1" dirty="0" smtClean="0">
                <a:latin typeface="Cambria" pitchFamily="18" charset="0"/>
              </a:rPr>
              <a:t>The word in </a:t>
            </a:r>
            <a:r>
              <a:rPr lang="en-US" sz="2400" b="1" dirty="0" smtClean="0">
                <a:effectLst>
                  <a:outerShdw blurRad="38100" dist="38100" dir="2700000" algn="tl">
                    <a:srgbClr val="000000">
                      <a:alpha val="43137"/>
                    </a:srgbClr>
                  </a:outerShdw>
                </a:effectLst>
                <a:latin typeface="Cambria" pitchFamily="18" charset="0"/>
              </a:rPr>
              <a:t>1:18</a:t>
            </a:r>
            <a:r>
              <a:rPr lang="en-US" sz="2400" b="1" dirty="0" smtClean="0">
                <a:latin typeface="Cambria" pitchFamily="18" charset="0"/>
              </a:rPr>
              <a:t> used for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foolishness</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is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mōría</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from which we get the English word “</a:t>
            </a:r>
            <a:r>
              <a:rPr lang="en-US" sz="2400" b="1" i="1" dirty="0" smtClean="0">
                <a:latin typeface="Cambria" panose="02040503050406030204" pitchFamily="18" charset="0"/>
                <a:ea typeface="Cambria" panose="02040503050406030204" pitchFamily="18" charset="0"/>
              </a:rPr>
              <a:t>moron</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suggest </a:t>
            </a:r>
            <a:r>
              <a:rPr lang="en-US" sz="2400" b="1" dirty="0" smtClean="0">
                <a:latin typeface="Cambria" panose="02040503050406030204" pitchFamily="18" charset="0"/>
                <a:ea typeface="Cambria" panose="02040503050406030204" pitchFamily="18" charset="0"/>
              </a:rPr>
              <a:t>… “From the world’s perspective, only a moron would believe the message of the cross and live a life of self-sacrifice in light of it.” </a:t>
            </a:r>
          </a:p>
          <a:p>
            <a:pPr indent="457200">
              <a:spcAft>
                <a:spcPts val="1200"/>
              </a:spcAft>
            </a:pPr>
            <a:r>
              <a:rPr lang="en-US" sz="2400" b="1" dirty="0" smtClean="0">
                <a:latin typeface="Cambria" panose="02040503050406030204" pitchFamily="18" charset="0"/>
                <a:ea typeface="Cambria" panose="02040503050406030204" pitchFamily="18" charset="0"/>
              </a:rPr>
              <a:t>“But for believers who are being delivered from a life of hopeless bondage to sin by taking up their crosses and following Christ, the cross is the</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power</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of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1:18</a:t>
            </a:r>
            <a:r>
              <a:rPr lang="en-US" sz="2400" b="1" dirty="0" smtClean="0">
                <a:latin typeface="Cambria" panose="02040503050406030204" pitchFamily="18" charset="0"/>
                <a:ea typeface="Cambria" panose="02040503050406030204" pitchFamily="18" charset="0"/>
              </a:rPr>
              <a:t>).”</a:t>
            </a:r>
            <a:endParaRPr lang="en-US" sz="1200" b="1" dirty="0">
              <a:latin typeface="Cambria" pitchFamily="18" charset="0"/>
              <a:ea typeface="Cambria" panose="02040503050406030204" pitchFamily="18" charset="0"/>
            </a:endParaRPr>
          </a:p>
        </p:txBody>
      </p:sp>
    </p:spTree>
    <p:extLst>
      <p:ext uri="{BB962C8B-B14F-4D97-AF65-F5344CB8AC3E}">
        <p14:creationId xmlns="" xmlns:p14="http://schemas.microsoft.com/office/powerpoint/2010/main" val="272758617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1000" y="1178859"/>
            <a:ext cx="8525435" cy="5201424"/>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Having  established the Corinthian church </a:t>
            </a:r>
            <a:r>
              <a:rPr lang="en-US" sz="2400" b="1" dirty="0">
                <a:latin typeface="Cambria" panose="02040503050406030204" pitchFamily="18" charset="0"/>
                <a:ea typeface="Cambria" panose="02040503050406030204" pitchFamily="18" charset="0"/>
              </a:rPr>
              <a:t>on his </a:t>
            </a:r>
            <a:r>
              <a:rPr lang="en-US" sz="2400" b="1" i="1" u="sng" dirty="0">
                <a:latin typeface="Cambria" panose="02040503050406030204" pitchFamily="18" charset="0"/>
                <a:ea typeface="Cambria" panose="02040503050406030204" pitchFamily="18" charset="0"/>
              </a:rPr>
              <a:t>second</a:t>
            </a:r>
            <a:r>
              <a:rPr lang="en-US" sz="2400" b="1" dirty="0">
                <a:latin typeface="Cambria" panose="02040503050406030204" pitchFamily="18" charset="0"/>
                <a:ea typeface="Cambria" panose="02040503050406030204" pitchFamily="18" charset="0"/>
              </a:rPr>
              <a:t> </a:t>
            </a:r>
            <a:r>
              <a:rPr lang="en-US" sz="2400" b="1" i="1" u="sng" dirty="0">
                <a:latin typeface="Cambria" panose="02040503050406030204" pitchFamily="18" charset="0"/>
                <a:ea typeface="Cambria" panose="02040503050406030204" pitchFamily="18" charset="0"/>
              </a:rPr>
              <a:t>missionary</a:t>
            </a:r>
            <a:r>
              <a:rPr lang="en-US" sz="2400" b="1" dirty="0">
                <a:latin typeface="Cambria" panose="02040503050406030204" pitchFamily="18" charset="0"/>
                <a:ea typeface="Cambria" panose="02040503050406030204" pitchFamily="18" charset="0"/>
              </a:rPr>
              <a:t> </a:t>
            </a:r>
            <a:r>
              <a:rPr lang="en-US" sz="2400" b="1" i="1" u="sng" dirty="0">
                <a:latin typeface="Cambria" panose="02040503050406030204" pitchFamily="18" charset="0"/>
                <a:ea typeface="Cambria" panose="02040503050406030204" pitchFamily="18" charset="0"/>
              </a:rPr>
              <a:t>journey</a:t>
            </a:r>
            <a:r>
              <a:rPr lang="en-US" sz="2400" b="1" dirty="0" smtClean="0">
                <a:latin typeface="Cambria" panose="02040503050406030204" pitchFamily="18" charset="0"/>
                <a:ea typeface="Cambria" panose="02040503050406030204" pitchFamily="18" charset="0"/>
              </a:rPr>
              <a:t>, the </a:t>
            </a:r>
            <a:r>
              <a:rPr lang="en-US" sz="2400" b="1" dirty="0">
                <a:latin typeface="Cambria" panose="02040503050406030204" pitchFamily="18" charset="0"/>
                <a:ea typeface="Cambria" panose="02040503050406030204" pitchFamily="18" charset="0"/>
              </a:rPr>
              <a:t>Apostle Paul </a:t>
            </a:r>
            <a:r>
              <a:rPr lang="en-US" sz="2400" b="1" dirty="0" smtClean="0">
                <a:latin typeface="Cambria" panose="02040503050406030204" pitchFamily="18" charset="0"/>
                <a:ea typeface="Cambria" panose="02040503050406030204" pitchFamily="18" charset="0"/>
              </a:rPr>
              <a:t>spent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18</a:t>
            </a:r>
            <a:r>
              <a:rPr lang="en-US" sz="2400" b="1" dirty="0" smtClean="0">
                <a:latin typeface="Cambria" panose="02040503050406030204" pitchFamily="18" charset="0"/>
                <a:ea typeface="Cambria" panose="02040503050406030204" pitchFamily="18" charset="0"/>
              </a:rPr>
              <a:t>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months</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preaching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Gospel </a:t>
            </a:r>
            <a:r>
              <a:rPr lang="en-US" sz="2400" b="1" dirty="0">
                <a:latin typeface="Cambria" panose="02040503050406030204" pitchFamily="18" charset="0"/>
                <a:ea typeface="Cambria" panose="02040503050406030204" pitchFamily="18" charset="0"/>
              </a:rPr>
              <a:t>and establishing </a:t>
            </a:r>
            <a:r>
              <a:rPr lang="en-US" sz="2400" b="1" dirty="0" smtClean="0">
                <a:latin typeface="Cambria" panose="02040503050406030204" pitchFamily="18" charset="0"/>
                <a:ea typeface="Cambria" panose="02040503050406030204" pitchFamily="18" charset="0"/>
              </a:rPr>
              <a:t>this young community </a:t>
            </a:r>
            <a:r>
              <a:rPr lang="en-US" sz="2400" b="1" dirty="0">
                <a:latin typeface="Cambria" panose="02040503050406030204" pitchFamily="18" charset="0"/>
                <a:ea typeface="Cambria" panose="02040503050406030204" pitchFamily="18" charset="0"/>
              </a:rPr>
              <a:t>of </a:t>
            </a:r>
            <a:r>
              <a:rPr lang="en-US" sz="2400" b="1" dirty="0" smtClean="0">
                <a:latin typeface="Cambria" panose="02040503050406030204" pitchFamily="18" charset="0"/>
                <a:ea typeface="Cambria" panose="02040503050406030204" pitchFamily="18" charset="0"/>
              </a:rPr>
              <a:t>believers in the faith.  </a:t>
            </a:r>
          </a:p>
          <a:p>
            <a:pPr indent="457200"/>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church </a:t>
            </a:r>
            <a:r>
              <a:rPr lang="en-US" sz="2400" b="1" dirty="0">
                <a:latin typeface="Cambria" panose="02040503050406030204" pitchFamily="18" charset="0"/>
                <a:ea typeface="Cambria" panose="02040503050406030204" pitchFamily="18" charset="0"/>
              </a:rPr>
              <a:t>was well known for its giftedness in spiritual matters</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even speaking in tongues and </a:t>
            </a:r>
            <a:r>
              <a:rPr lang="en-US" sz="2400" b="1" dirty="0" smtClean="0">
                <a:latin typeface="Cambria" panose="02040503050406030204" pitchFamily="18" charset="0"/>
                <a:ea typeface="Cambria" panose="02040503050406030204" pitchFamily="18" charset="0"/>
              </a:rPr>
              <a:t>prophecy.  It </a:t>
            </a:r>
            <a:r>
              <a:rPr lang="en-US" sz="2400" b="1" dirty="0">
                <a:latin typeface="Cambria" panose="02040503050406030204" pitchFamily="18" charset="0"/>
                <a:ea typeface="Cambria" panose="02040503050406030204" pitchFamily="18" charset="0"/>
              </a:rPr>
              <a:t>was a </a:t>
            </a:r>
            <a:r>
              <a:rPr lang="en-US" sz="2400" b="1" dirty="0" smtClean="0">
                <a:latin typeface="Cambria" panose="02040503050406030204" pitchFamily="18" charset="0"/>
                <a:ea typeface="Cambria" panose="02040503050406030204" pitchFamily="18" charset="0"/>
              </a:rPr>
              <a:t>vibrant, </a:t>
            </a:r>
            <a:r>
              <a:rPr lang="en-US" sz="2400" b="1" dirty="0">
                <a:latin typeface="Cambria" panose="02040503050406030204" pitchFamily="18" charset="0"/>
                <a:ea typeface="Cambria" panose="02040503050406030204" pitchFamily="18" charset="0"/>
              </a:rPr>
              <a:t>active church community </a:t>
            </a:r>
            <a:r>
              <a:rPr lang="en-US" sz="2400" b="1" dirty="0" smtClean="0">
                <a:latin typeface="Cambria" panose="02040503050406030204" pitchFamily="18" charset="0"/>
                <a:ea typeface="Cambria" panose="02040503050406030204" pitchFamily="18" charset="0"/>
              </a:rPr>
              <a:t>with every spiritual gift in their midst; and they boasted </a:t>
            </a:r>
            <a:r>
              <a:rPr lang="en-US" sz="2400" b="1" dirty="0">
                <a:latin typeface="Cambria" panose="02040503050406030204" pitchFamily="18" charset="0"/>
                <a:ea typeface="Cambria" panose="02040503050406030204" pitchFamily="18" charset="0"/>
              </a:rPr>
              <a:t>a host of prominent Christian leaders and theologians. </a:t>
            </a: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addition, it played a significant role in the spread of Christianity throughout Greece and beyond. </a:t>
            </a:r>
            <a:r>
              <a:rPr lang="en-US" sz="2400" b="1" dirty="0" smtClean="0">
                <a:latin typeface="Cambria" panose="02040503050406030204" pitchFamily="18" charset="0"/>
                <a:ea typeface="Cambria" panose="02040503050406030204" pitchFamily="18" charset="0"/>
              </a:rPr>
              <a:t> Although </a:t>
            </a:r>
            <a:r>
              <a:rPr lang="en-US" sz="2400" b="1" dirty="0">
                <a:latin typeface="Cambria" panose="02040503050406030204" pitchFamily="18" charset="0"/>
                <a:ea typeface="Cambria" panose="02040503050406030204" pitchFamily="18" charset="0"/>
              </a:rPr>
              <a:t>the Corinthian church was gifted, it was </a:t>
            </a:r>
            <a:r>
              <a:rPr lang="en-US" sz="2400" b="1" u="sng" dirty="0">
                <a:latin typeface="Cambria" panose="02040503050406030204" pitchFamily="18" charset="0"/>
                <a:ea typeface="Cambria" panose="02040503050406030204" pitchFamily="18" charset="0"/>
              </a:rPr>
              <a:t>immature</a:t>
            </a:r>
            <a:r>
              <a:rPr lang="en-US" sz="2400" b="1" dirty="0">
                <a:latin typeface="Cambria" panose="02040503050406030204" pitchFamily="18" charset="0"/>
                <a:ea typeface="Cambria" panose="02040503050406030204" pitchFamily="18" charset="0"/>
              </a:rPr>
              <a:t> and </a:t>
            </a:r>
            <a:r>
              <a:rPr lang="en-US" sz="2400" b="1" u="sng" dirty="0">
                <a:latin typeface="Cambria" panose="02040503050406030204" pitchFamily="18" charset="0"/>
                <a:ea typeface="Cambria" panose="02040503050406030204" pitchFamily="18" charset="0"/>
              </a:rPr>
              <a:t>unspiritual</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59094759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1:18-19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143000"/>
            <a:ext cx="8789896"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Talk about countercultural!  God’s message of salvation and sanctification flies in the face of all man-made religious, social, and psychological expectations. </a:t>
            </a:r>
          </a:p>
          <a:p>
            <a:pPr indent="457200">
              <a:spcAft>
                <a:spcPts val="1200"/>
              </a:spcAft>
            </a:pPr>
            <a:r>
              <a:rPr lang="en-US" sz="2400" b="1" dirty="0" smtClean="0">
                <a:latin typeface="Cambria" pitchFamily="18" charset="0"/>
              </a:rPr>
              <a:t>Paul knew how contrary this theology of the cross must have sounded to his readers in Corinth; he knew that the last thing they wanted to do was to take up their crosses by surrendering their </a:t>
            </a:r>
            <a:r>
              <a:rPr lang="en-US" sz="2400" b="1" i="1" u="sng" dirty="0" smtClean="0">
                <a:latin typeface="Cambria" pitchFamily="18" charset="0"/>
              </a:rPr>
              <a:t>right</a:t>
            </a:r>
            <a:r>
              <a:rPr lang="en-US" sz="2400" b="1" dirty="0" smtClean="0">
                <a:latin typeface="Cambria" pitchFamily="18" charset="0"/>
              </a:rPr>
              <a:t>, </a:t>
            </a:r>
            <a:r>
              <a:rPr lang="en-US" sz="2400" b="1" i="1" u="sng" dirty="0" smtClean="0">
                <a:latin typeface="Cambria" pitchFamily="18" charset="0"/>
              </a:rPr>
              <a:t>privileges</a:t>
            </a:r>
            <a:r>
              <a:rPr lang="en-US" sz="2400" b="1" dirty="0" smtClean="0">
                <a:latin typeface="Cambria" pitchFamily="18" charset="0"/>
              </a:rPr>
              <a:t>, </a:t>
            </a:r>
            <a:r>
              <a:rPr lang="en-US" sz="2400" b="1" i="1" dirty="0" smtClean="0">
                <a:latin typeface="Cambria" pitchFamily="18" charset="0"/>
              </a:rPr>
              <a:t>and</a:t>
            </a:r>
            <a:r>
              <a:rPr lang="en-US" sz="2400" b="1" dirty="0" smtClean="0">
                <a:latin typeface="Cambria" pitchFamily="18" charset="0"/>
              </a:rPr>
              <a:t> </a:t>
            </a:r>
            <a:r>
              <a:rPr lang="en-US" sz="2400" b="1" i="1" u="sng" dirty="0" smtClean="0">
                <a:latin typeface="Cambria" pitchFamily="18" charset="0"/>
              </a:rPr>
              <a:t>benefits</a:t>
            </a:r>
            <a:r>
              <a:rPr lang="en-US" sz="2400" b="1" dirty="0" smtClean="0">
                <a:latin typeface="Cambria" pitchFamily="18" charset="0"/>
              </a:rPr>
              <a:t>. </a:t>
            </a:r>
          </a:p>
          <a:p>
            <a:pPr indent="457200">
              <a:spcAft>
                <a:spcPts val="1200"/>
              </a:spcAft>
            </a:pPr>
            <a:r>
              <a:rPr lang="en-US" sz="2400" b="1" dirty="0" smtClean="0">
                <a:latin typeface="Cambria" pitchFamily="18" charset="0"/>
              </a:rPr>
              <a:t>So Paul wisely backs up his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foolishness</a:t>
            </a:r>
            <a:r>
              <a:rPr lang="en-US" sz="2400" b="1" i="1" dirty="0" smtClean="0">
                <a:latin typeface="Cambria" pitchFamily="18" charset="0"/>
              </a:rPr>
              <a:t>”</a:t>
            </a:r>
            <a:r>
              <a:rPr lang="en-US" sz="2400" b="1" dirty="0" smtClean="0">
                <a:latin typeface="Cambria" pitchFamily="18" charset="0"/>
              </a:rPr>
              <a:t> message of the  cross with this important Old Testament truth. </a:t>
            </a:r>
          </a:p>
          <a:p>
            <a:pPr indent="457200">
              <a:spcAft>
                <a:spcPts val="1200"/>
              </a:spcAft>
            </a:pPr>
            <a:r>
              <a:rPr lang="en-US" sz="2400" b="1" dirty="0" smtClean="0">
                <a:latin typeface="Cambria" pitchFamily="18" charset="0"/>
              </a:rPr>
              <a:t>“</a:t>
            </a:r>
            <a:r>
              <a:rPr lang="en-US" sz="2400" b="1" i="1" dirty="0" smtClean="0">
                <a:latin typeface="Cambria" pitchFamily="18" charset="0"/>
              </a:rPr>
              <a:t>Rather than respond to God’s call to repent and turn to Him for supernatural deliverance, Israel followed the human wisdom of politicians and compromised her standards.  And looked for wisdom in the intellect of men that resulted in absolute tragedy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2Kings 17</a:t>
            </a:r>
            <a:r>
              <a:rPr lang="en-US" sz="2400" b="1" dirty="0" smtClean="0">
                <a:latin typeface="Cambria" pitchFamily="18" charset="0"/>
              </a:rPr>
              <a:t>).  </a:t>
            </a:r>
          </a:p>
        </p:txBody>
      </p:sp>
    </p:spTree>
    <p:extLst>
      <p:ext uri="{BB962C8B-B14F-4D97-AF65-F5344CB8AC3E}">
        <p14:creationId xmlns="" xmlns:p14="http://schemas.microsoft.com/office/powerpoint/2010/main" val="31359944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1:18 - 19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439271" y="1197535"/>
            <a:ext cx="8476130" cy="4862870"/>
          </a:xfrm>
          <a:prstGeom prst="rect">
            <a:avLst/>
          </a:prstGeom>
          <a:noFill/>
          <a:effectLst/>
        </p:spPr>
        <p:txBody>
          <a:bodyPr wrap="square" rtlCol="0">
            <a:spAutoFit/>
          </a:bodyPr>
          <a:lstStyle/>
          <a:p>
            <a:pPr indent="457200">
              <a:spcAft>
                <a:spcPts val="1200"/>
              </a:spcAft>
            </a:pPr>
            <a:r>
              <a:rPr lang="en-US" sz="2400" b="1" i="1" dirty="0" smtClean="0">
                <a:latin typeface="Cambria" pitchFamily="18" charset="0"/>
              </a:rPr>
              <a:t>“</a:t>
            </a:r>
            <a:r>
              <a:rPr lang="en-US" sz="2400" b="1" i="1" dirty="0">
                <a:latin typeface="Cambria" pitchFamily="18" charset="0"/>
              </a:rPr>
              <a:t>Therefore, behold, I will again do a marvelous work among this people, a marvelous work and a wonder; for the wisdom of their wise men shall perish, and the </a:t>
            </a:r>
            <a:r>
              <a:rPr lang="en-US" sz="2400" b="1" i="1" dirty="0" smtClean="0">
                <a:latin typeface="Cambria" pitchFamily="18" charset="0"/>
              </a:rPr>
              <a:t>under-standing </a:t>
            </a:r>
            <a:r>
              <a:rPr lang="en-US" sz="2400" b="1" i="1" dirty="0">
                <a:latin typeface="Cambria" pitchFamily="18" charset="0"/>
              </a:rPr>
              <a:t>of their prudent men shall be hidden”</a:t>
            </a:r>
            <a:r>
              <a:rPr lang="en-US" sz="2400" b="1" dirty="0">
                <a:latin typeface="Cambria" pitchFamily="18" charset="0"/>
              </a:rPr>
              <a:t>  (</a:t>
            </a:r>
            <a:r>
              <a:rPr lang="en-US" sz="2400" b="1" dirty="0">
                <a:effectLst>
                  <a:outerShdw blurRad="38100" dist="38100" dir="2700000" algn="tl">
                    <a:srgbClr val="000000">
                      <a:alpha val="43137"/>
                    </a:srgbClr>
                  </a:outerShdw>
                </a:effectLst>
                <a:latin typeface="Cambria" pitchFamily="18" charset="0"/>
              </a:rPr>
              <a:t>Isa 29:14</a:t>
            </a:r>
            <a:r>
              <a:rPr lang="en-US" sz="2400" b="1" dirty="0">
                <a:latin typeface="Cambria" pitchFamily="18" charset="0"/>
              </a:rPr>
              <a:t>).  </a:t>
            </a:r>
            <a:endParaRPr lang="en-US" sz="2400" b="1" dirty="0" smtClean="0">
              <a:latin typeface="Cambria" pitchFamily="18" charset="0"/>
            </a:endParaRPr>
          </a:p>
          <a:p>
            <a:pPr indent="457200">
              <a:spcAft>
                <a:spcPts val="600"/>
              </a:spcAft>
            </a:pPr>
            <a:endParaRPr lang="en-US" sz="800" b="1" dirty="0">
              <a:latin typeface="Cambria" pitchFamily="18" charset="0"/>
            </a:endParaRPr>
          </a:p>
          <a:p>
            <a:pPr indent="457200">
              <a:spcAft>
                <a:spcPts val="1200"/>
              </a:spcAft>
            </a:pPr>
            <a:r>
              <a:rPr lang="en-US" sz="2400" b="1" dirty="0" smtClean="0">
                <a:latin typeface="Cambria" pitchFamily="18" charset="0"/>
              </a:rPr>
              <a:t>By alluding to this passage from Isaiah, Paul reminded the Corinthians that God’s plans and methods </a:t>
            </a:r>
            <a:r>
              <a:rPr lang="en-US" sz="2400" b="1" i="1" dirty="0" smtClean="0">
                <a:latin typeface="Cambria" pitchFamily="18" charset="0"/>
              </a:rPr>
              <a:t>“destroy the wisdom of the wise” and set aside “the cleverness of the clever”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1:19</a:t>
            </a:r>
            <a:r>
              <a:rPr lang="en-US" sz="2400" b="1" dirty="0" smtClean="0">
                <a:latin typeface="Cambria" pitchFamily="18" charset="0"/>
              </a:rPr>
              <a:t>). </a:t>
            </a:r>
          </a:p>
          <a:p>
            <a:pPr indent="457200">
              <a:spcAft>
                <a:spcPts val="600"/>
              </a:spcAft>
            </a:pPr>
            <a:endParaRPr lang="en-US" sz="800" b="1" dirty="0" smtClean="0">
              <a:latin typeface="Cambria" pitchFamily="18" charset="0"/>
            </a:endParaRPr>
          </a:p>
          <a:p>
            <a:pPr indent="457200">
              <a:spcAft>
                <a:spcPts val="1200"/>
              </a:spcAft>
            </a:pPr>
            <a:r>
              <a:rPr lang="en-US" sz="2400" b="1" dirty="0" smtClean="0">
                <a:latin typeface="Cambria" pitchFamily="18" charset="0"/>
              </a:rPr>
              <a:t>Even though the message of the cross may seem </a:t>
            </a:r>
            <a:r>
              <a:rPr lang="en-US" sz="2400" b="1" i="1" dirty="0" smtClean="0">
                <a:latin typeface="Cambria" pitchFamily="18" charset="0"/>
              </a:rPr>
              <a:t>“moronic,”</a:t>
            </a:r>
            <a:r>
              <a:rPr lang="en-US" sz="2400" b="1" dirty="0" smtClean="0">
                <a:latin typeface="Cambria" pitchFamily="18" charset="0"/>
              </a:rPr>
              <a:t> it’s the power of God for salvation and the only key to an abundant life. </a:t>
            </a:r>
          </a:p>
        </p:txBody>
      </p:sp>
    </p:spTree>
    <p:extLst>
      <p:ext uri="{BB962C8B-B14F-4D97-AF65-F5344CB8AC3E}">
        <p14:creationId xmlns="" xmlns:p14="http://schemas.microsoft.com/office/powerpoint/2010/main" val="339907267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295400"/>
            <a:ext cx="8610600" cy="5478423"/>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i="1" baseline="30000" dirty="0">
                <a:latin typeface="Georgia" panose="02040502050405020303" pitchFamily="18" charset="0"/>
              </a:rPr>
              <a:t>20 </a:t>
            </a:r>
            <a:r>
              <a:rPr lang="en-US" sz="2600" i="1" dirty="0">
                <a:latin typeface="Georgia" panose="02040502050405020303" pitchFamily="18" charset="0"/>
              </a:rPr>
              <a:t>Where is the wise?  Where is the scribe? </a:t>
            </a:r>
            <a:r>
              <a:rPr lang="en-US" sz="2600" i="1" dirty="0" smtClean="0">
                <a:latin typeface="Georgia" panose="02040502050405020303" pitchFamily="18" charset="0"/>
              </a:rPr>
              <a:t> Where is the disputer </a:t>
            </a:r>
            <a:r>
              <a:rPr lang="en-US" sz="2600" i="1" dirty="0">
                <a:latin typeface="Georgia" panose="02040502050405020303" pitchFamily="18" charset="0"/>
              </a:rPr>
              <a:t>of this age?  Has not God made foolish </a:t>
            </a:r>
            <a:r>
              <a:rPr lang="en-US" sz="2600" i="1" dirty="0" smtClean="0">
                <a:latin typeface="Georgia" panose="02040502050405020303" pitchFamily="18" charset="0"/>
              </a:rPr>
              <a:t>the </a:t>
            </a:r>
            <a:r>
              <a:rPr lang="en-US" sz="2600" i="1" dirty="0">
                <a:latin typeface="Georgia" panose="02040502050405020303" pitchFamily="18" charset="0"/>
              </a:rPr>
              <a:t>wisdom of this world?  </a:t>
            </a:r>
            <a:r>
              <a:rPr lang="en-US" sz="2600" b="1" i="1" baseline="30000" dirty="0">
                <a:latin typeface="Georgia" panose="02040502050405020303" pitchFamily="18" charset="0"/>
              </a:rPr>
              <a:t>21 </a:t>
            </a:r>
            <a:r>
              <a:rPr lang="en-US" sz="2600" i="1" dirty="0">
                <a:latin typeface="Georgia" panose="02040502050405020303" pitchFamily="18" charset="0"/>
              </a:rPr>
              <a:t>For since, in the wisdom of God, the world through wisdom did not know God, it pleased God through the foolishness of the message preached to save those who believe.  </a:t>
            </a:r>
            <a:r>
              <a:rPr lang="en-US" sz="2600" b="1" i="1" baseline="30000" dirty="0">
                <a:latin typeface="Georgia" panose="02040502050405020303" pitchFamily="18" charset="0"/>
              </a:rPr>
              <a:t>22 </a:t>
            </a:r>
            <a:r>
              <a:rPr lang="en-US" sz="2600" i="1" dirty="0">
                <a:latin typeface="Georgia" panose="02040502050405020303" pitchFamily="18" charset="0"/>
              </a:rPr>
              <a:t>For Jews request a sign, and Greeks seek after wisdom; </a:t>
            </a:r>
            <a:r>
              <a:rPr lang="en-US" sz="2600" b="1" i="1" baseline="30000" dirty="0">
                <a:latin typeface="Georgia" panose="02040502050405020303" pitchFamily="18" charset="0"/>
              </a:rPr>
              <a:t>23 </a:t>
            </a:r>
            <a:r>
              <a:rPr lang="en-US" sz="2600" i="1" dirty="0">
                <a:latin typeface="Georgia" panose="02040502050405020303" pitchFamily="18" charset="0"/>
              </a:rPr>
              <a:t>but we preach Christ crucified, to the Jews a stumbling block and to the Greeks foolishness, </a:t>
            </a:r>
            <a:r>
              <a:rPr lang="en-US" sz="2600" b="1" i="1" baseline="30000" dirty="0">
                <a:latin typeface="Georgia" panose="02040502050405020303" pitchFamily="18" charset="0"/>
              </a:rPr>
              <a:t>24 </a:t>
            </a:r>
            <a:r>
              <a:rPr lang="en-US" sz="2600" i="1" dirty="0">
                <a:latin typeface="Georgia" panose="02040502050405020303" pitchFamily="18" charset="0"/>
              </a:rPr>
              <a:t>but to those who are called, both Jews and Greeks, Christ the power of God and the wisdom of God.  </a:t>
            </a:r>
            <a:r>
              <a:rPr lang="en-US" sz="2600" b="1" i="1" baseline="30000" dirty="0">
                <a:latin typeface="Georgia" panose="02040502050405020303" pitchFamily="18" charset="0"/>
              </a:rPr>
              <a:t>25 </a:t>
            </a:r>
            <a:r>
              <a:rPr lang="en-US" sz="2600" i="1" dirty="0">
                <a:latin typeface="Georgia" panose="02040502050405020303" pitchFamily="18" charset="0"/>
              </a:rPr>
              <a:t>Because the foolishness of God is wiser than men, and the weakness of God is stronger than men.</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1:20 - 25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34144647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1:20 - 25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1" y="1197535"/>
            <a:ext cx="845820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As if pointing his finger across the crowd of squabbling believers in Corinth, Paul probes the congregation: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Where is the </a:t>
            </a:r>
            <a:r>
              <a:rPr lang="en-US" sz="2400" b="1" i="1" dirty="0">
                <a:effectLst>
                  <a:outerShdw blurRad="38100" dist="38100" dir="2700000" algn="tl">
                    <a:srgbClr val="000000">
                      <a:alpha val="43137"/>
                    </a:srgbClr>
                  </a:outerShdw>
                </a:effectLst>
                <a:latin typeface="Cambria" pitchFamily="18" charset="0"/>
              </a:rPr>
              <a:t>wise man, Where is </a:t>
            </a:r>
            <a:r>
              <a:rPr lang="en-US" sz="2400" b="1" i="1" dirty="0" smtClean="0">
                <a:effectLst>
                  <a:outerShdw blurRad="38100" dist="38100" dir="2700000" algn="tl">
                    <a:srgbClr val="000000">
                      <a:alpha val="43137"/>
                    </a:srgbClr>
                  </a:outerShdw>
                </a:effectLst>
                <a:latin typeface="Cambria" pitchFamily="18" charset="0"/>
              </a:rPr>
              <a:t>the scribe, </a:t>
            </a:r>
            <a:r>
              <a:rPr lang="en-US" sz="2400" b="1" i="1" dirty="0">
                <a:effectLst>
                  <a:outerShdw blurRad="38100" dist="38100" dir="2700000" algn="tl">
                    <a:srgbClr val="000000">
                      <a:alpha val="43137"/>
                    </a:srgbClr>
                  </a:outerShdw>
                </a:effectLst>
                <a:latin typeface="Cambria" pitchFamily="18" charset="0"/>
              </a:rPr>
              <a:t>Where is the</a:t>
            </a:r>
            <a:r>
              <a:rPr lang="en-US" sz="2400" b="1" i="1" dirty="0" smtClean="0">
                <a:effectLst>
                  <a:outerShdw blurRad="38100" dist="38100" dir="2700000" algn="tl">
                    <a:srgbClr val="000000">
                      <a:alpha val="43137"/>
                    </a:srgbClr>
                  </a:outerShdw>
                </a:effectLst>
                <a:latin typeface="Cambria" pitchFamily="18" charset="0"/>
              </a:rPr>
              <a:t> debater if  this age?</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1:20</a:t>
            </a:r>
            <a:r>
              <a:rPr lang="en-US" sz="2400" b="1" dirty="0" smtClean="0">
                <a:latin typeface="Cambria" pitchFamily="18" charset="0"/>
              </a:rPr>
              <a:t>).</a:t>
            </a:r>
          </a:p>
          <a:p>
            <a:pPr indent="457200">
              <a:spcAft>
                <a:spcPts val="1200"/>
              </a:spcAft>
            </a:pPr>
            <a:r>
              <a:rPr lang="en-US" sz="2400" b="1" dirty="0" smtClean="0">
                <a:latin typeface="Cambria" pitchFamily="18" charset="0"/>
              </a:rPr>
              <a:t>In light of God’s act trumping human reason with the message of the cross, none of the Gentile geniuses, Jewish scholars, or Greek intellectuals amounted to anything. </a:t>
            </a:r>
          </a:p>
          <a:p>
            <a:pPr indent="457200">
              <a:spcAft>
                <a:spcPts val="1200"/>
              </a:spcAft>
            </a:pPr>
            <a:r>
              <a:rPr lang="en-US" sz="2400" b="1" dirty="0" smtClean="0">
                <a:latin typeface="Cambria" pitchFamily="18" charset="0"/>
              </a:rPr>
              <a:t>Not only could the greatest sources of wisdom in the world contribute nothing beneficial to the cross, but their attempts at refining, intellectualizing, or rationalizing the message only undermined it. </a:t>
            </a:r>
          </a:p>
          <a:p>
            <a:pPr indent="457200">
              <a:spcAft>
                <a:spcPts val="1200"/>
              </a:spcAft>
            </a:pPr>
            <a:r>
              <a:rPr lang="en-US" sz="2400" b="1" dirty="0" smtClean="0">
                <a:latin typeface="Cambria" pitchFamily="18" charset="0"/>
              </a:rPr>
              <a:t>Because, God had so thoroughly turned the tables on the wisdom of the world, it was rendered “</a:t>
            </a:r>
            <a:r>
              <a:rPr lang="en-US" sz="2400" b="1" dirty="0" smtClean="0">
                <a:effectLst>
                  <a:outerShdw blurRad="38100" dist="38100" dir="2700000" algn="tl">
                    <a:srgbClr val="000000">
                      <a:alpha val="43137"/>
                    </a:srgbClr>
                  </a:outerShdw>
                </a:effectLst>
                <a:latin typeface="Cambria" pitchFamily="18" charset="0"/>
              </a:rPr>
              <a:t>foolish</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1:20</a:t>
            </a:r>
            <a:r>
              <a:rPr lang="en-US" sz="2400" b="1" dirty="0" smtClean="0">
                <a:latin typeface="Cambria" pitchFamily="18" charset="0"/>
              </a:rPr>
              <a:t>).</a:t>
            </a:r>
          </a:p>
        </p:txBody>
      </p:sp>
    </p:spTree>
    <p:extLst>
      <p:ext uri="{BB962C8B-B14F-4D97-AF65-F5344CB8AC3E}">
        <p14:creationId xmlns="" xmlns:p14="http://schemas.microsoft.com/office/powerpoint/2010/main" val="53725399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1:20 - 25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0999" y="1219200"/>
            <a:ext cx="8382001" cy="5447645"/>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greatest pursuits of worldly wisdom inevitably fail to lead to the one true God</a:t>
            </a:r>
            <a:r>
              <a:rPr lang="en-US" sz="2400" b="1" dirty="0">
                <a:latin typeface="Cambria" pitchFamily="18" charset="0"/>
              </a:rPr>
              <a:t>. </a:t>
            </a:r>
            <a:r>
              <a:rPr lang="en-US" sz="2400" b="1" dirty="0" smtClean="0">
                <a:latin typeface="Cambria" pitchFamily="18" charset="0"/>
              </a:rPr>
              <a:t> Paul </a:t>
            </a:r>
            <a:r>
              <a:rPr lang="en-US" sz="2400" b="1" dirty="0">
                <a:latin typeface="Cambria" pitchFamily="18" charset="0"/>
              </a:rPr>
              <a:t>says in </a:t>
            </a:r>
            <a:r>
              <a:rPr lang="en-US" sz="2400" b="1" dirty="0">
                <a:effectLst>
                  <a:outerShdw blurRad="38100" dist="38100" dir="2700000" algn="tl">
                    <a:srgbClr val="000000">
                      <a:alpha val="43137"/>
                    </a:srgbClr>
                  </a:outerShdw>
                </a:effectLst>
                <a:latin typeface="Cambria" pitchFamily="18" charset="0"/>
              </a:rPr>
              <a:t>1:21</a:t>
            </a:r>
            <a:r>
              <a:rPr lang="en-US" sz="2400" b="1" dirty="0">
                <a:latin typeface="Cambria" pitchFamily="18" charset="0"/>
              </a:rPr>
              <a:t>, </a:t>
            </a:r>
            <a:r>
              <a:rPr lang="en-US" sz="2400" b="1" i="1" dirty="0">
                <a:latin typeface="Cambria" pitchFamily="18" charset="0"/>
              </a:rPr>
              <a:t>“</a:t>
            </a:r>
            <a:r>
              <a:rPr lang="en-US" sz="2400" b="1" i="1" dirty="0">
                <a:effectLst>
                  <a:outerShdw blurRad="38100" dist="38100" dir="2700000" algn="tl">
                    <a:srgbClr val="000000">
                      <a:alpha val="43137"/>
                    </a:srgbClr>
                  </a:outerShdw>
                </a:effectLst>
                <a:latin typeface="Cambria" pitchFamily="18" charset="0"/>
              </a:rPr>
              <a:t>The world through its wisdom did not come to know God</a:t>
            </a:r>
            <a:r>
              <a:rPr lang="en-US" sz="2400" b="1" i="1" dirty="0" smtClean="0">
                <a:latin typeface="Cambria" pitchFamily="18" charset="0"/>
              </a:rPr>
              <a:t>.”</a:t>
            </a:r>
          </a:p>
          <a:p>
            <a:pPr indent="457200"/>
            <a:endParaRPr lang="en-US" sz="800" b="1" dirty="0" smtClean="0">
              <a:latin typeface="Cambria" pitchFamily="18" charset="0"/>
            </a:endParaRPr>
          </a:p>
          <a:p>
            <a:pPr indent="457200">
              <a:spcAft>
                <a:spcPts val="1200"/>
              </a:spcAft>
            </a:pPr>
            <a:r>
              <a:rPr lang="en-US" sz="2400" b="1" dirty="0" smtClean="0">
                <a:latin typeface="Cambria" pitchFamily="18" charset="0"/>
              </a:rPr>
              <a:t>Even today many brilliant astronomers peer into space with the most powerful telescopes ever invented, yet their intensive scouring of the universe never leads them beyond the created realm to the Creator Himself. </a:t>
            </a:r>
          </a:p>
          <a:p>
            <a:pPr indent="457200"/>
            <a:endParaRPr lang="en-US" sz="800" b="1" dirty="0" smtClean="0">
              <a:latin typeface="Cambria" pitchFamily="18" charset="0"/>
            </a:endParaRPr>
          </a:p>
          <a:p>
            <a:pPr indent="457200">
              <a:spcAft>
                <a:spcPts val="1200"/>
              </a:spcAft>
            </a:pPr>
            <a:r>
              <a:rPr lang="en-US" sz="2400" b="1" dirty="0" smtClean="0">
                <a:latin typeface="Cambria" pitchFamily="18" charset="0"/>
              </a:rPr>
              <a:t>On the other extreme, many scientists focus their powerful microscopes on the smallest particles of matter, seeking some kind of explanation for the order, the complexity, and the beauty of the physical universe, yet    they also fail to find the all-powerful and all-wise </a:t>
            </a:r>
            <a:r>
              <a:rPr lang="en-US" sz="2400" b="1" dirty="0" smtClean="0">
                <a:effectLst>
                  <a:outerShdw blurRad="38100" dist="38100" dir="2700000" algn="tl">
                    <a:srgbClr val="000000">
                      <a:alpha val="43137"/>
                    </a:srgbClr>
                  </a:outerShdw>
                </a:effectLst>
                <a:latin typeface="Cambria" pitchFamily="18" charset="0"/>
              </a:rPr>
              <a:t>Orderer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Himself</a:t>
            </a:r>
            <a:r>
              <a:rPr lang="en-US" sz="2400" b="1" dirty="0" smtClean="0">
                <a:latin typeface="Cambria" pitchFamily="18" charset="0"/>
              </a:rPr>
              <a:t>.</a:t>
            </a:r>
          </a:p>
        </p:txBody>
      </p:sp>
    </p:spTree>
    <p:extLst>
      <p:ext uri="{BB962C8B-B14F-4D97-AF65-F5344CB8AC3E}">
        <p14:creationId xmlns="" xmlns:p14="http://schemas.microsoft.com/office/powerpoint/2010/main" val="99066989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1:20 - 25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534401" cy="4708981"/>
          </a:xfrm>
          <a:prstGeom prst="rect">
            <a:avLst/>
          </a:prstGeom>
          <a:noFill/>
          <a:effectLst/>
        </p:spPr>
        <p:txBody>
          <a:bodyPr wrap="square" rtlCol="0">
            <a:spAutoFit/>
          </a:bodyPr>
          <a:lstStyle/>
          <a:p>
            <a:pPr indent="457200"/>
            <a:r>
              <a:rPr lang="en-US" sz="2400" b="1" dirty="0" smtClean="0">
                <a:latin typeface="Cambria" pitchFamily="18" charset="0"/>
              </a:rPr>
              <a:t>Only through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foolishness of the message</a:t>
            </a:r>
            <a:r>
              <a:rPr lang="en-US" sz="2400" b="1" i="1" dirty="0" smtClean="0">
                <a:latin typeface="Cambria" pitchFamily="18" charset="0"/>
              </a:rPr>
              <a:t>”</a:t>
            </a:r>
            <a:r>
              <a:rPr lang="en-US" sz="2400" b="1" dirty="0" smtClean="0">
                <a:latin typeface="Cambria" pitchFamily="18" charset="0"/>
              </a:rPr>
              <a:t> can we come to know God as He truly is (</a:t>
            </a:r>
            <a:r>
              <a:rPr lang="en-US" sz="2400" b="1" dirty="0" smtClean="0">
                <a:effectLst>
                  <a:outerShdw blurRad="38100" dist="38100" dir="2700000" algn="tl">
                    <a:srgbClr val="000000">
                      <a:alpha val="43137"/>
                    </a:srgbClr>
                  </a:outerShdw>
                </a:effectLst>
                <a:latin typeface="Cambria" pitchFamily="18" charset="0"/>
              </a:rPr>
              <a:t>1:21</a:t>
            </a:r>
            <a:r>
              <a:rPr lang="en-US" sz="2400" b="1" dirty="0" smtClean="0">
                <a:latin typeface="Cambria" pitchFamily="18" charset="0"/>
              </a:rPr>
              <a:t>).</a:t>
            </a:r>
          </a:p>
          <a:p>
            <a:pPr indent="457200"/>
            <a:endParaRPr lang="en-US" sz="1200" b="1" dirty="0" smtClean="0">
              <a:latin typeface="Cambria" pitchFamily="18" charset="0"/>
            </a:endParaRPr>
          </a:p>
          <a:p>
            <a:pPr indent="457200"/>
            <a:r>
              <a:rPr lang="en-US" sz="2400" b="1" dirty="0" smtClean="0">
                <a:latin typeface="Cambria" pitchFamily="18" charset="0"/>
              </a:rPr>
              <a:t>When Paul calls the message of the gospel “</a:t>
            </a:r>
            <a:r>
              <a:rPr lang="en-US" sz="2400" b="1" dirty="0" smtClean="0">
                <a:effectLst>
                  <a:outerShdw blurRad="38100" dist="38100" dir="2700000" algn="tl">
                    <a:srgbClr val="000000">
                      <a:alpha val="43137"/>
                    </a:srgbClr>
                  </a:outerShdw>
                </a:effectLst>
                <a:latin typeface="Cambria" pitchFamily="18" charset="0"/>
              </a:rPr>
              <a:t>foolish</a:t>
            </a:r>
            <a:r>
              <a:rPr lang="en-US" sz="2400" b="1" dirty="0" smtClean="0">
                <a:latin typeface="Cambria" pitchFamily="18" charset="0"/>
              </a:rPr>
              <a:t>,” he  writes from the world’s perspective.  From God’s perspective and from that of the believer, the gospel is true and ultimate wisdom. </a:t>
            </a:r>
            <a:endParaRPr lang="en-US" sz="1200" b="1" dirty="0" smtClean="0">
              <a:latin typeface="Cambria" pitchFamily="18" charset="0"/>
            </a:endParaRPr>
          </a:p>
          <a:p>
            <a:pPr indent="457200"/>
            <a:endParaRPr lang="en-US" sz="1200" b="1" dirty="0" smtClean="0">
              <a:latin typeface="Cambria" pitchFamily="18" charset="0"/>
            </a:endParaRPr>
          </a:p>
          <a:p>
            <a:pPr indent="457200"/>
            <a:r>
              <a:rPr lang="en-US" sz="2400" b="1" dirty="0" smtClean="0">
                <a:latin typeface="Cambria" pitchFamily="18" charset="0"/>
              </a:rPr>
              <a:t>Paul amplifies his point, describing the reasons both Jews and Greeks find themselves confused by the simple message and dumbfounded by the obvious truth (</a:t>
            </a:r>
            <a:r>
              <a:rPr lang="en-US" sz="2400" b="1" dirty="0" smtClean="0">
                <a:effectLst>
                  <a:outerShdw blurRad="38100" dist="38100" dir="2700000" algn="tl">
                    <a:srgbClr val="000000">
                      <a:alpha val="43137"/>
                    </a:srgbClr>
                  </a:outerShdw>
                </a:effectLst>
                <a:latin typeface="Cambria" pitchFamily="18" charset="0"/>
              </a:rPr>
              <a:t>1:22</a:t>
            </a:r>
            <a:r>
              <a:rPr lang="en-US" sz="2400" b="1" dirty="0" smtClean="0">
                <a:latin typeface="Cambria" pitchFamily="18" charset="0"/>
              </a:rPr>
              <a:t>). </a:t>
            </a:r>
          </a:p>
          <a:p>
            <a:pPr indent="457200"/>
            <a:endParaRPr lang="en-US" sz="1200" b="1" dirty="0" smtClean="0">
              <a:latin typeface="Cambria" pitchFamily="18" charset="0"/>
            </a:endParaRPr>
          </a:p>
          <a:p>
            <a:pPr indent="457200"/>
            <a:r>
              <a:rPr lang="en-US" sz="2400" b="1" dirty="0" smtClean="0">
                <a:latin typeface="Cambria" pitchFamily="18" charset="0"/>
              </a:rPr>
              <a:t>Jews demanded proof in the form of signs and wonders that would validate the authenticity of the message.</a:t>
            </a:r>
          </a:p>
        </p:txBody>
      </p:sp>
    </p:spTree>
    <p:extLst>
      <p:ext uri="{BB962C8B-B14F-4D97-AF65-F5344CB8AC3E}">
        <p14:creationId xmlns="" xmlns:p14="http://schemas.microsoft.com/office/powerpoint/2010/main" val="2405778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1:20 - 25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1" y="1219200"/>
            <a:ext cx="8628530" cy="533400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Greeks pursued rationalistic explanations – intellectual and logical proofs that any thinking person could compute on their own. </a:t>
            </a:r>
            <a:endParaRPr lang="en-US" sz="1000" b="1" dirty="0" smtClean="0">
              <a:latin typeface="Cambria" pitchFamily="18" charset="0"/>
            </a:endParaRPr>
          </a:p>
          <a:p>
            <a:pPr indent="457200">
              <a:spcAft>
                <a:spcPts val="1200"/>
              </a:spcAft>
            </a:pPr>
            <a:r>
              <a:rPr lang="en-US" sz="2400" b="1" dirty="0" smtClean="0">
                <a:latin typeface="Cambria" pitchFamily="18" charset="0"/>
              </a:rPr>
              <a:t>Both of these responses to the gospel appear reasonable from the human perspective.  Yet they fail to lead people to Christ. </a:t>
            </a:r>
            <a:endParaRPr lang="en-US" sz="1000" b="1" dirty="0" smtClean="0">
              <a:latin typeface="Cambria" pitchFamily="18" charset="0"/>
            </a:endParaRPr>
          </a:p>
          <a:p>
            <a:pPr indent="457200">
              <a:spcAft>
                <a:spcPts val="1200"/>
              </a:spcAft>
            </a:pPr>
            <a:r>
              <a:rPr lang="en-US" sz="2400" b="1" dirty="0" smtClean="0">
                <a:latin typeface="Cambria" pitchFamily="18" charset="0"/>
              </a:rPr>
              <a:t>The Jews looked for a victorious warrior Messiah, who would usher in the kingdom by miraculously vanquishing the Roman Empire and restoring the glories of the Davidic Kingdom (</a:t>
            </a:r>
            <a:r>
              <a:rPr lang="en-US" sz="2400" b="1" dirty="0" smtClean="0">
                <a:effectLst>
                  <a:outerShdw blurRad="38100" dist="38100" dir="2700000" algn="tl">
                    <a:srgbClr val="000000">
                      <a:alpha val="43137"/>
                    </a:srgbClr>
                  </a:outerShdw>
                </a:effectLst>
                <a:latin typeface="Cambria" pitchFamily="18" charset="0"/>
              </a:rPr>
              <a:t>Matt 27:42</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Luke 1:68-75</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24:21</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Acts 1:6</a:t>
            </a:r>
            <a:r>
              <a:rPr lang="en-US" sz="2400" b="1" dirty="0" smtClean="0">
                <a:latin typeface="Cambria" pitchFamily="18" charset="0"/>
              </a:rPr>
              <a:t>).</a:t>
            </a:r>
            <a:endParaRPr lang="en-US" sz="1000" b="1" dirty="0">
              <a:latin typeface="Cambria" pitchFamily="18" charset="0"/>
            </a:endParaRPr>
          </a:p>
          <a:p>
            <a:pPr indent="457200">
              <a:spcAft>
                <a:spcPts val="1200"/>
              </a:spcAft>
            </a:pPr>
            <a:r>
              <a:rPr lang="en-US" sz="2400" b="1" dirty="0" smtClean="0">
                <a:latin typeface="Cambria" pitchFamily="18" charset="0"/>
              </a:rPr>
              <a:t>Instead, Jesus had performed his miracles among smaller groups of the disenfranchised, despised, and rejected .  </a:t>
            </a:r>
          </a:p>
        </p:txBody>
      </p:sp>
    </p:spTree>
    <p:extLst>
      <p:ext uri="{BB962C8B-B14F-4D97-AF65-F5344CB8AC3E}">
        <p14:creationId xmlns="" xmlns:p14="http://schemas.microsoft.com/office/powerpoint/2010/main" val="296026317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1:20 - 25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0999" y="1219199"/>
            <a:ext cx="8458201"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He preached a message of repentance, righteousness, and peace.  He called for self-sacrificial surrender to the  will of God, following in His footsteps – even to the cross, if necessary. </a:t>
            </a:r>
          </a:p>
          <a:p>
            <a:pPr indent="457200">
              <a:spcAft>
                <a:spcPts val="1200"/>
              </a:spcAft>
            </a:pPr>
            <a:r>
              <a:rPr lang="en-US" sz="2400" b="1" dirty="0" smtClean="0">
                <a:latin typeface="Cambria" pitchFamily="18" charset="0"/>
              </a:rPr>
              <a:t>He refused to perform miracles on demand                    (</a:t>
            </a:r>
            <a:r>
              <a:rPr lang="en-US" sz="2400" b="1" dirty="0" smtClean="0">
                <a:effectLst>
                  <a:outerShdw blurRad="38100" dist="38100" dir="2700000" algn="tl">
                    <a:srgbClr val="000000">
                      <a:alpha val="43137"/>
                    </a:srgbClr>
                  </a:outerShdw>
                </a:effectLst>
                <a:latin typeface="Cambria" pitchFamily="18" charset="0"/>
              </a:rPr>
              <a:t>Matt 12:38-41</a:t>
            </a:r>
            <a:r>
              <a:rPr lang="en-US" sz="2400" b="1" dirty="0" smtClean="0">
                <a:latin typeface="Cambria" pitchFamily="18" charset="0"/>
              </a:rPr>
              <a:t>), alienating the religious zealots who were eager to overturn the political establishment for their own vindication. </a:t>
            </a:r>
          </a:p>
          <a:p>
            <a:pPr indent="457200">
              <a:spcAft>
                <a:spcPts val="1200"/>
              </a:spcAft>
            </a:pPr>
            <a:r>
              <a:rPr lang="en-US" sz="2400" b="1" dirty="0" smtClean="0">
                <a:latin typeface="Cambria" pitchFamily="18" charset="0"/>
              </a:rPr>
              <a:t>How could the Jews believe that this Jesus was their long-awaited Savior?</a:t>
            </a:r>
          </a:p>
          <a:p>
            <a:pPr indent="457200">
              <a:spcAft>
                <a:spcPts val="1200"/>
              </a:spcAft>
            </a:pPr>
            <a:r>
              <a:rPr lang="en-US" sz="2400" b="1" dirty="0" smtClean="0">
                <a:latin typeface="Cambria" pitchFamily="18" charset="0"/>
              </a:rPr>
              <a:t>This peasant preacher of Nazareth was a “</a:t>
            </a:r>
            <a:r>
              <a:rPr lang="en-US" sz="2400" b="1" dirty="0" smtClean="0">
                <a:effectLst>
                  <a:outerShdw blurRad="38100" dist="38100" dir="2700000" algn="tl">
                    <a:srgbClr val="000000">
                      <a:alpha val="43137"/>
                    </a:srgbClr>
                  </a:outerShdw>
                </a:effectLst>
                <a:latin typeface="Cambria" pitchFamily="18" charset="0"/>
              </a:rPr>
              <a:t>letdown</a:t>
            </a:r>
            <a:r>
              <a:rPr lang="en-US" sz="2400" b="1" dirty="0" smtClean="0">
                <a:latin typeface="Cambria" pitchFamily="18" charset="0"/>
              </a:rPr>
              <a:t>” in their eyes, and so they stumbled because of misguided expectations (</a:t>
            </a:r>
            <a:r>
              <a:rPr lang="en-US" sz="2400" b="1" dirty="0" smtClean="0">
                <a:effectLst>
                  <a:outerShdw blurRad="38100" dist="38100" dir="2700000" algn="tl">
                    <a:srgbClr val="000000">
                      <a:alpha val="43137"/>
                    </a:srgbClr>
                  </a:outerShdw>
                </a:effectLst>
                <a:latin typeface="Cambria" pitchFamily="18" charset="0"/>
              </a:rPr>
              <a:t>1 Cor. 1:23</a:t>
            </a:r>
            <a:r>
              <a:rPr lang="en-US" sz="2400" b="1" dirty="0" smtClean="0">
                <a:latin typeface="Cambria" pitchFamily="18" charset="0"/>
              </a:rPr>
              <a:t>). </a:t>
            </a:r>
            <a:endParaRPr lang="en-US" sz="800" b="1" dirty="0" smtClean="0">
              <a:latin typeface="Cambria" pitchFamily="18" charset="0"/>
            </a:endParaRPr>
          </a:p>
        </p:txBody>
      </p:sp>
    </p:spTree>
    <p:extLst>
      <p:ext uri="{BB962C8B-B14F-4D97-AF65-F5344CB8AC3E}">
        <p14:creationId xmlns="" xmlns:p14="http://schemas.microsoft.com/office/powerpoint/2010/main" val="33526572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1:20 - 25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0999" y="1219200"/>
            <a:ext cx="8552331" cy="323165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concludes his thoughts on the “</a:t>
            </a:r>
            <a:r>
              <a:rPr lang="en-US" sz="2400" b="1" dirty="0" smtClean="0">
                <a:effectLst>
                  <a:outerShdw blurRad="38100" dist="38100" dir="2700000" algn="tl">
                    <a:srgbClr val="000000">
                      <a:alpha val="43137"/>
                    </a:srgbClr>
                  </a:outerShdw>
                </a:effectLst>
                <a:latin typeface="Cambria" pitchFamily="18" charset="0"/>
              </a:rPr>
              <a:t>wise folly</a:t>
            </a:r>
            <a:r>
              <a:rPr lang="en-US" sz="2400" b="1" dirty="0" smtClean="0">
                <a:latin typeface="Cambria" pitchFamily="18" charset="0"/>
              </a:rPr>
              <a:t>” of the cross (</a:t>
            </a:r>
            <a:r>
              <a:rPr lang="en-US" sz="2400" b="1" dirty="0" smtClean="0">
                <a:effectLst>
                  <a:outerShdw blurRad="38100" dist="38100" dir="2700000" algn="tl">
                    <a:srgbClr val="000000">
                      <a:alpha val="43137"/>
                    </a:srgbClr>
                  </a:outerShdw>
                </a:effectLst>
                <a:latin typeface="Cambria" pitchFamily="18" charset="0"/>
              </a:rPr>
              <a:t>1:24-25</a:t>
            </a:r>
            <a:r>
              <a:rPr lang="en-US" sz="2400" b="1" dirty="0" smtClean="0">
                <a:latin typeface="Cambria" pitchFamily="18" charset="0"/>
              </a:rPr>
              <a:t>).</a:t>
            </a:r>
          </a:p>
          <a:p>
            <a:pPr indent="457200"/>
            <a:endParaRPr lang="en-US" sz="800" b="1" dirty="0" smtClean="0">
              <a:latin typeface="Cambria" pitchFamily="18" charset="0"/>
            </a:endParaRPr>
          </a:p>
          <a:p>
            <a:pPr indent="457200">
              <a:spcAft>
                <a:spcPts val="1200"/>
              </a:spcAft>
            </a:pPr>
            <a:r>
              <a:rPr lang="en-US" sz="2400" b="1" dirty="0" smtClean="0">
                <a:latin typeface="Cambria" pitchFamily="18" charset="0"/>
              </a:rPr>
              <a:t>In the world’s eyes, the gospel of Jesus Christ is foolishness; but to those of us who believe, Christ is the </a:t>
            </a:r>
            <a:r>
              <a:rPr lang="en-US" sz="2400" b="1" u="sng" dirty="0" smtClean="0">
                <a:latin typeface="Cambria" pitchFamily="18" charset="0"/>
              </a:rPr>
              <a:t>power</a:t>
            </a:r>
            <a:r>
              <a:rPr lang="en-US" sz="2400" b="1" dirty="0" smtClean="0">
                <a:latin typeface="Cambria" pitchFamily="18" charset="0"/>
              </a:rPr>
              <a:t> and </a:t>
            </a:r>
            <a:r>
              <a:rPr lang="en-US" sz="2400" b="1" u="sng" dirty="0" smtClean="0">
                <a:latin typeface="Cambria" pitchFamily="18" charset="0"/>
              </a:rPr>
              <a:t>wisdom</a:t>
            </a:r>
            <a:r>
              <a:rPr lang="en-US" sz="2400" b="1" dirty="0" smtClean="0">
                <a:latin typeface="Cambria" pitchFamily="18" charset="0"/>
              </a:rPr>
              <a:t> of God personified (</a:t>
            </a:r>
            <a:r>
              <a:rPr lang="en-US" sz="2400" b="1" dirty="0" smtClean="0">
                <a:effectLst>
                  <a:outerShdw blurRad="38100" dist="38100" dir="2700000" algn="tl">
                    <a:srgbClr val="000000">
                      <a:alpha val="43137"/>
                    </a:srgbClr>
                  </a:outerShdw>
                </a:effectLst>
                <a:latin typeface="Cambria" pitchFamily="18" charset="0"/>
              </a:rPr>
              <a:t>1:24</a:t>
            </a:r>
            <a:r>
              <a:rPr lang="en-US" sz="2400" b="1" dirty="0" smtClean="0">
                <a:latin typeface="Cambria" pitchFamily="18" charset="0"/>
              </a:rPr>
              <a:t>).</a:t>
            </a:r>
          </a:p>
          <a:p>
            <a:pPr indent="457200"/>
            <a:endParaRPr lang="en-US" sz="800" b="1" dirty="0" smtClean="0">
              <a:latin typeface="Cambria" pitchFamily="18" charset="0"/>
            </a:endParaRPr>
          </a:p>
          <a:p>
            <a:pPr indent="457200">
              <a:spcAft>
                <a:spcPts val="1200"/>
              </a:spcAft>
            </a:pPr>
            <a:r>
              <a:rPr lang="en-US" sz="2400" b="1" dirty="0" smtClean="0">
                <a:latin typeface="Cambria" pitchFamily="18" charset="0"/>
              </a:rPr>
              <a:t>In fact,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the foolishness of God is wiser than men, and the weakness of God is stronger than men</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1:25</a:t>
            </a:r>
            <a:r>
              <a:rPr lang="en-US" sz="2400" b="1" dirty="0" smtClean="0">
                <a:latin typeface="Cambria" pitchFamily="18" charset="0"/>
              </a:rPr>
              <a:t>).  </a:t>
            </a:r>
            <a:endParaRPr lang="en-US" sz="800" b="1" dirty="0" smtClean="0">
              <a:latin typeface="Cambria" pitchFamily="18" charset="0"/>
            </a:endParaRPr>
          </a:p>
        </p:txBody>
      </p:sp>
    </p:spTree>
    <p:extLst>
      <p:ext uri="{BB962C8B-B14F-4D97-AF65-F5344CB8AC3E}">
        <p14:creationId xmlns="" xmlns:p14="http://schemas.microsoft.com/office/powerpoint/2010/main" val="380761009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295400"/>
            <a:ext cx="8534400" cy="527836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500" b="1" i="1" baseline="30000" dirty="0">
                <a:latin typeface="Georgia" panose="02040502050405020303" pitchFamily="18" charset="0"/>
              </a:rPr>
              <a:t>26 </a:t>
            </a:r>
            <a:r>
              <a:rPr lang="en-US" sz="2500" i="1" dirty="0">
                <a:latin typeface="Georgia" panose="02040502050405020303" pitchFamily="18" charset="0"/>
              </a:rPr>
              <a:t>For you see your calling, brethren, that not many wise according to the flesh, not many mighty, not </a:t>
            </a:r>
            <a:r>
              <a:rPr lang="en-US" sz="2500" i="1" dirty="0" smtClean="0">
                <a:latin typeface="Georgia" panose="02040502050405020303" pitchFamily="18" charset="0"/>
              </a:rPr>
              <a:t>many noble, are </a:t>
            </a:r>
            <a:r>
              <a:rPr lang="en-US" sz="2500" i="1" dirty="0">
                <a:latin typeface="Georgia" panose="02040502050405020303" pitchFamily="18" charset="0"/>
              </a:rPr>
              <a:t>called.  </a:t>
            </a:r>
            <a:r>
              <a:rPr lang="en-US" sz="2500" b="1" i="1" baseline="30000" dirty="0">
                <a:latin typeface="Georgia" panose="02040502050405020303" pitchFamily="18" charset="0"/>
              </a:rPr>
              <a:t>27 </a:t>
            </a:r>
            <a:r>
              <a:rPr lang="en-US" sz="2500" i="1" dirty="0">
                <a:latin typeface="Georgia" panose="02040502050405020303" pitchFamily="18" charset="0"/>
              </a:rPr>
              <a:t>But God has chosen the foolish things of the world to put to shame the wise, and God has chosen the weak things of the world to put to shame the things </a:t>
            </a:r>
            <a:r>
              <a:rPr lang="en-US" sz="2500" i="1" dirty="0" smtClean="0">
                <a:latin typeface="Georgia" panose="02040502050405020303" pitchFamily="18" charset="0"/>
              </a:rPr>
              <a:t>which </a:t>
            </a:r>
            <a:r>
              <a:rPr lang="en-US" sz="2500" i="1" dirty="0">
                <a:latin typeface="Georgia" panose="02040502050405020303" pitchFamily="18" charset="0"/>
              </a:rPr>
              <a:t>are mighty; </a:t>
            </a:r>
            <a:r>
              <a:rPr lang="en-US" sz="2500" b="1" i="1" baseline="30000" dirty="0">
                <a:latin typeface="Georgia" panose="02040502050405020303" pitchFamily="18" charset="0"/>
              </a:rPr>
              <a:t>28 </a:t>
            </a:r>
            <a:r>
              <a:rPr lang="en-US" sz="2500" i="1" dirty="0">
                <a:latin typeface="Georgia" panose="02040502050405020303" pitchFamily="18" charset="0"/>
              </a:rPr>
              <a:t>and the base things of the world and the things which are despised God has chosen, and the things which are not, to bring to nothing the things that are, </a:t>
            </a:r>
            <a:r>
              <a:rPr lang="en-US" sz="2500" b="1" i="1" baseline="30000" dirty="0">
                <a:latin typeface="Georgia" panose="02040502050405020303" pitchFamily="18" charset="0"/>
              </a:rPr>
              <a:t>29 </a:t>
            </a:r>
            <a:r>
              <a:rPr lang="en-US" sz="2500" i="1" dirty="0">
                <a:latin typeface="Georgia" panose="02040502050405020303" pitchFamily="18" charset="0"/>
              </a:rPr>
              <a:t>that no flesh should glory in His presence.  </a:t>
            </a:r>
            <a:r>
              <a:rPr lang="en-US" sz="2500" b="1" i="1" baseline="30000" dirty="0">
                <a:latin typeface="Georgia" panose="02040502050405020303" pitchFamily="18" charset="0"/>
              </a:rPr>
              <a:t>30 </a:t>
            </a:r>
            <a:r>
              <a:rPr lang="en-US" sz="2500" i="1" dirty="0">
                <a:latin typeface="Georgia" panose="02040502050405020303" pitchFamily="18" charset="0"/>
              </a:rPr>
              <a:t>But of Him you are in Christ Jesus, who became for us wisdom from God— and righteousness and sanctification and redemption—  </a:t>
            </a:r>
            <a:r>
              <a:rPr lang="en-US" sz="2500" b="1" i="1" baseline="30000" dirty="0">
                <a:latin typeface="Georgia" panose="02040502050405020303" pitchFamily="18" charset="0"/>
              </a:rPr>
              <a:t>31 </a:t>
            </a:r>
            <a:r>
              <a:rPr lang="en-US" sz="2500" i="1" dirty="0">
                <a:latin typeface="Georgia" panose="02040502050405020303" pitchFamily="18" charset="0"/>
              </a:rPr>
              <a:t>that, as it is written, “He who glories, let him glory in the </a:t>
            </a:r>
            <a:r>
              <a:rPr lang="en-US" sz="2500" i="1" cap="small" dirty="0">
                <a:latin typeface="Georgia" panose="02040502050405020303" pitchFamily="18" charset="0"/>
              </a:rPr>
              <a:t>Lord</a:t>
            </a:r>
            <a:r>
              <a:rPr lang="en-US" sz="2500" i="1" dirty="0">
                <a:latin typeface="Georgia" panose="02040502050405020303" pitchFamily="18" charset="0"/>
              </a:rPr>
              <a:t>.”</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1:26 - 31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19880678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1000" y="1219200"/>
            <a:ext cx="8525435" cy="4493538"/>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Unable </a:t>
            </a:r>
            <a:r>
              <a:rPr lang="en-US" sz="2400" b="1" dirty="0">
                <a:latin typeface="Cambria" panose="02040503050406030204" pitchFamily="18" charset="0"/>
                <a:ea typeface="Cambria" panose="02040503050406030204" pitchFamily="18" charset="0"/>
              </a:rPr>
              <a:t>to break fully with the culture from which it came, the church </a:t>
            </a:r>
            <a:r>
              <a:rPr lang="en-US" sz="2400" b="1" dirty="0" smtClean="0">
                <a:latin typeface="Cambria" panose="02040503050406030204" pitchFamily="18" charset="0"/>
                <a:ea typeface="Cambria" panose="02040503050406030204" pitchFamily="18" charset="0"/>
              </a:rPr>
              <a:t>was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exceptionally</a:t>
            </a:r>
            <a:r>
              <a:rPr lang="en-US" sz="2400" b="1" dirty="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factional</a:t>
            </a:r>
            <a:r>
              <a:rPr lang="en-US" sz="2400" b="1" dirty="0" smtClean="0">
                <a:latin typeface="Cambria" panose="02040503050406030204" pitchFamily="18" charset="0"/>
                <a:ea typeface="Cambria" panose="02040503050406030204" pitchFamily="18" charset="0"/>
              </a:rPr>
              <a:t>.  Its </a:t>
            </a:r>
            <a:r>
              <a:rPr lang="en-US" sz="2400" b="1" dirty="0">
                <a:latin typeface="Cambria" panose="02040503050406030204" pitchFamily="18" charset="0"/>
                <a:ea typeface="Cambria" panose="02040503050406030204" pitchFamily="18" charset="0"/>
              </a:rPr>
              <a:t>carnality and </a:t>
            </a:r>
            <a:r>
              <a:rPr lang="en-US" sz="2400" b="1" dirty="0" smtClean="0">
                <a:latin typeface="Cambria" panose="02040503050406030204" pitchFamily="18" charset="0"/>
                <a:ea typeface="Cambria" panose="02040503050406030204" pitchFamily="18" charset="0"/>
              </a:rPr>
              <a:t>immaturity contributed to </a:t>
            </a:r>
            <a:r>
              <a:rPr lang="en-US" sz="2400" b="1" dirty="0">
                <a:latin typeface="Cambria" panose="02040503050406030204" pitchFamily="18" charset="0"/>
                <a:ea typeface="Cambria" panose="02040503050406030204" pitchFamily="18" charset="0"/>
              </a:rPr>
              <a:t>the many problems that plague the church, and </a:t>
            </a:r>
            <a:r>
              <a:rPr lang="en-US" sz="2400" b="1" dirty="0" smtClean="0">
                <a:latin typeface="Cambria" panose="02040503050406030204" pitchFamily="18" charset="0"/>
                <a:ea typeface="Cambria" panose="02040503050406030204" pitchFamily="18" charset="0"/>
              </a:rPr>
              <a:t>was threatening to </a:t>
            </a:r>
            <a:r>
              <a:rPr lang="en-US" sz="2400" b="1" u="sng" dirty="0" smtClean="0">
                <a:latin typeface="Cambria" panose="02040503050406030204" pitchFamily="18" charset="0"/>
                <a:ea typeface="Cambria" panose="02040503050406030204" pitchFamily="18" charset="0"/>
              </a:rPr>
              <a:t>destroy</a:t>
            </a:r>
            <a:r>
              <a:rPr lang="en-US" sz="2400" b="1" dirty="0" smtClean="0">
                <a:latin typeface="Cambria" panose="02040503050406030204" pitchFamily="18" charset="0"/>
                <a:ea typeface="Cambria" panose="02040503050406030204" pitchFamily="18" charset="0"/>
              </a:rPr>
              <a:t> their </a:t>
            </a:r>
            <a:r>
              <a:rPr lang="en-US" sz="2400" b="1" dirty="0">
                <a:latin typeface="Cambria" panose="02040503050406030204" pitchFamily="18" charset="0"/>
                <a:ea typeface="Cambria" panose="02040503050406030204" pitchFamily="18" charset="0"/>
              </a:rPr>
              <a:t>Christian witness.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most serious problem </a:t>
            </a: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the Corinthian church was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worldliness</a:t>
            </a:r>
            <a:r>
              <a:rPr lang="en-US" sz="2400" b="1" dirty="0" smtClean="0">
                <a:latin typeface="Cambria" panose="02040503050406030204" pitchFamily="18" charset="0"/>
                <a:ea typeface="Cambria" panose="02040503050406030204" pitchFamily="18" charset="0"/>
              </a:rPr>
              <a:t> – an </a:t>
            </a:r>
            <a:r>
              <a:rPr lang="en-US" sz="2400" b="1" dirty="0">
                <a:latin typeface="Cambria" panose="02040503050406030204" pitchFamily="18" charset="0"/>
                <a:ea typeface="Cambria" panose="02040503050406030204" pitchFamily="18" charset="0"/>
              </a:rPr>
              <a:t>unwillingness to divorce the culture around them.  </a:t>
            </a: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Most </a:t>
            </a:r>
            <a:r>
              <a:rPr lang="en-US" sz="2400" b="1" dirty="0">
                <a:latin typeface="Cambria" panose="02040503050406030204" pitchFamily="18" charset="0"/>
                <a:ea typeface="Cambria" panose="02040503050406030204" pitchFamily="18" charset="0"/>
              </a:rPr>
              <a:t>of the </a:t>
            </a:r>
            <a:r>
              <a:rPr lang="en-US" sz="2400" b="1" dirty="0" smtClean="0">
                <a:latin typeface="Cambria" panose="02040503050406030204" pitchFamily="18" charset="0"/>
                <a:ea typeface="Cambria" panose="02040503050406030204" pitchFamily="18" charset="0"/>
              </a:rPr>
              <a:t>believers in Corinth </a:t>
            </a:r>
            <a:r>
              <a:rPr lang="en-US" sz="2400" b="1" dirty="0">
                <a:latin typeface="Cambria" panose="02040503050406030204" pitchFamily="18" charset="0"/>
                <a:ea typeface="Cambria" panose="02040503050406030204" pitchFamily="18" charset="0"/>
              </a:rPr>
              <a:t>could not consistently separate themselves from their old, selfish, immoral, and pagan ways</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99404740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1:26 - 31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0999" y="1206500"/>
            <a:ext cx="8552331"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Now Paul personalizes the contrast between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wisdom</a:t>
            </a:r>
            <a:r>
              <a:rPr lang="en-US" sz="2400" b="1" i="1" dirty="0" smtClean="0">
                <a:latin typeface="Cambria" pitchFamily="18" charset="0"/>
              </a:rPr>
              <a:t>”</a:t>
            </a:r>
            <a:r>
              <a:rPr lang="en-US" sz="2400" b="1" dirty="0" smtClean="0">
                <a:latin typeface="Cambria" pitchFamily="18" charset="0"/>
              </a:rPr>
              <a:t> of the world and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folly</a:t>
            </a:r>
            <a:r>
              <a:rPr lang="en-US" sz="2400" b="1" i="1" dirty="0" smtClean="0">
                <a:latin typeface="Cambria" pitchFamily="18" charset="0"/>
              </a:rPr>
              <a:t>”</a:t>
            </a:r>
            <a:r>
              <a:rPr lang="en-US" sz="2400" b="1" dirty="0" smtClean="0">
                <a:latin typeface="Cambria" pitchFamily="18" charset="0"/>
              </a:rPr>
              <a:t> of the gospel (</a:t>
            </a:r>
            <a:r>
              <a:rPr lang="en-US" sz="2400" b="1" dirty="0" smtClean="0">
                <a:effectLst>
                  <a:outerShdw blurRad="38100" dist="38100" dir="2700000" algn="tl">
                    <a:srgbClr val="000000">
                      <a:alpha val="43137"/>
                    </a:srgbClr>
                  </a:outerShdw>
                </a:effectLst>
                <a:latin typeface="Cambria" pitchFamily="18" charset="0"/>
              </a:rPr>
              <a:t>1:26</a:t>
            </a:r>
            <a:r>
              <a:rPr lang="en-US" sz="2400" b="1" dirty="0" smtClean="0">
                <a:latin typeface="Cambria" pitchFamily="18" charset="0"/>
              </a:rPr>
              <a:t>). </a:t>
            </a:r>
          </a:p>
          <a:p>
            <a:pPr indent="457200">
              <a:spcAft>
                <a:spcPts val="1200"/>
              </a:spcAft>
              <a:tabLst>
                <a:tab pos="457200" algn="l"/>
              </a:tabLst>
            </a:pP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says </a:t>
            </a:r>
            <a:r>
              <a:rPr lang="en-US" sz="23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i="1" dirty="0" smtClean="0">
                <a:latin typeface="Cambria" panose="02040503050406030204" pitchFamily="18" charset="0"/>
                <a:ea typeface="Cambria" panose="02040503050406030204" pitchFamily="18" charset="0"/>
              </a:rPr>
              <a:t>“Just look at your own calling, believers; not many [of you were considered] wise according to human standards, not  many powerful</a:t>
            </a:r>
            <a:r>
              <a:rPr lang="en-US" sz="2300" b="1" i="1" dirty="0">
                <a:latin typeface="Cambria" panose="02040503050406030204" pitchFamily="18" charset="0"/>
                <a:ea typeface="Cambria" panose="02040503050406030204" pitchFamily="18" charset="0"/>
              </a:rPr>
              <a:t> or influential, not many </a:t>
            </a:r>
            <a:r>
              <a:rPr lang="en-US" sz="2300" b="1" i="1" dirty="0" smtClean="0">
                <a:latin typeface="Cambria" panose="02040503050406030204" pitchFamily="18" charset="0"/>
                <a:ea typeface="Cambria" panose="02040503050406030204" pitchFamily="18" charset="0"/>
              </a:rPr>
              <a:t>of </a:t>
            </a:r>
            <a:r>
              <a:rPr lang="en-US" sz="2300" b="1" i="1" dirty="0">
                <a:latin typeface="Cambria" panose="02040503050406030204" pitchFamily="18" charset="0"/>
                <a:ea typeface="Cambria" panose="02040503050406030204" pitchFamily="18" charset="0"/>
              </a:rPr>
              <a:t>high and noble </a:t>
            </a:r>
            <a:r>
              <a:rPr lang="en-US" sz="2300" b="1" i="1" dirty="0" smtClean="0">
                <a:latin typeface="Cambria" panose="02040503050406030204" pitchFamily="18" charset="0"/>
                <a:ea typeface="Cambria" panose="02040503050406030204" pitchFamily="18" charset="0"/>
              </a:rPr>
              <a:t>birth” </a:t>
            </a:r>
            <a:r>
              <a:rPr lang="en-US" sz="2000" b="1" dirty="0" smtClean="0">
                <a:latin typeface="Cambria" panose="02040503050406030204" pitchFamily="18" charset="0"/>
                <a:ea typeface="Cambria" panose="02040503050406030204" pitchFamily="18" charset="0"/>
              </a:rPr>
              <a:t>(</a:t>
            </a:r>
            <a:r>
              <a:rPr lang="en-US" sz="2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AMP</a:t>
            </a:r>
            <a:r>
              <a:rPr lang="en-US" sz="2000" b="1" dirty="0" smtClean="0">
                <a:latin typeface="Cambria" panose="02040503050406030204" pitchFamily="18" charset="0"/>
                <a:ea typeface="Cambria" panose="02040503050406030204" pitchFamily="18" charset="0"/>
              </a:rPr>
              <a:t>).  </a:t>
            </a:r>
          </a:p>
          <a:p>
            <a:pPr indent="457200">
              <a:spcAft>
                <a:spcPts val="1200"/>
              </a:spcAft>
              <a:tabLst>
                <a:tab pos="115888" algn="l"/>
                <a:tab pos="457200" algn="l"/>
              </a:tabLst>
            </a:pPr>
            <a:r>
              <a:rPr lang="en-US" sz="2400" b="1" dirty="0" smtClean="0">
                <a:latin typeface="Cambria" panose="02040503050406030204" pitchFamily="18" charset="0"/>
                <a:ea typeface="Cambria" panose="02040503050406030204" pitchFamily="18" charset="0"/>
              </a:rPr>
              <a:t>The nature of the gospel’s power through what the world perceives  as </a:t>
            </a:r>
            <a:r>
              <a:rPr lang="en-US" sz="2400" b="1" i="1" dirty="0" smtClean="0">
                <a:latin typeface="Cambria" panose="02040503050406030204" pitchFamily="18" charset="0"/>
                <a:ea typeface="Cambria" panose="02040503050406030204" pitchFamily="18" charset="0"/>
              </a:rPr>
              <a:t>“foolishness”</a:t>
            </a:r>
            <a:r>
              <a:rPr lang="en-US" sz="2400" b="1" dirty="0" smtClean="0">
                <a:latin typeface="Cambria" panose="02040503050406030204" pitchFamily="18" charset="0"/>
                <a:ea typeface="Cambria" panose="02040503050406030204" pitchFamily="18" charset="0"/>
              </a:rPr>
              <a:t> should have been evident to in the humble backgrounds of the believers themselves.</a:t>
            </a:r>
          </a:p>
          <a:p>
            <a:pPr indent="457200">
              <a:spcAft>
                <a:spcPts val="1200"/>
              </a:spcAft>
              <a:tabLst>
                <a:tab pos="115888" algn="l"/>
                <a:tab pos="457200" algn="l"/>
              </a:tabLst>
            </a:pPr>
            <a:r>
              <a:rPr lang="en-US" sz="2400" b="1" dirty="0" smtClean="0">
                <a:latin typeface="Cambria" panose="02040503050406030204" pitchFamily="18" charset="0"/>
                <a:ea typeface="Cambria" panose="02040503050406030204" pitchFamily="18" charset="0"/>
              </a:rPr>
              <a:t>Paul reminds the Corinthians that, according to human standards, only a few of them were considered </a:t>
            </a:r>
            <a:r>
              <a:rPr lang="en-US" sz="2400" b="1" u="sng" dirty="0" smtClean="0">
                <a:latin typeface="Cambria" panose="02040503050406030204" pitchFamily="18" charset="0"/>
                <a:ea typeface="Cambria" panose="02040503050406030204" pitchFamily="18" charset="0"/>
              </a:rPr>
              <a:t>wise</a:t>
            </a:r>
            <a:r>
              <a:rPr lang="en-US" sz="2400" b="1" dirty="0" smtClean="0">
                <a:latin typeface="Cambria" panose="02040503050406030204" pitchFamily="18" charset="0"/>
                <a:ea typeface="Cambria" panose="02040503050406030204" pitchFamily="18" charset="0"/>
              </a:rPr>
              <a:t>, </a:t>
            </a:r>
            <a:r>
              <a:rPr lang="en-US" sz="2400" b="1" u="sng" dirty="0" smtClean="0">
                <a:latin typeface="Cambria" panose="02040503050406030204" pitchFamily="18" charset="0"/>
                <a:ea typeface="Cambria" panose="02040503050406030204" pitchFamily="18" charset="0"/>
              </a:rPr>
              <a:t>mighty</a:t>
            </a:r>
            <a:r>
              <a:rPr lang="en-US" sz="2400" b="1" dirty="0" smtClean="0">
                <a:latin typeface="Cambria" panose="02040503050406030204" pitchFamily="18" charset="0"/>
                <a:ea typeface="Cambria" panose="02040503050406030204" pitchFamily="18" charset="0"/>
              </a:rPr>
              <a:t>, or </a:t>
            </a:r>
            <a:r>
              <a:rPr lang="en-US" sz="2400" b="1" u="sng" dirty="0" smtClean="0">
                <a:latin typeface="Cambria" panose="02040503050406030204" pitchFamily="18" charset="0"/>
                <a:ea typeface="Cambria" panose="02040503050406030204" pitchFamily="18" charset="0"/>
              </a:rPr>
              <a:t>noble</a:t>
            </a:r>
            <a:r>
              <a:rPr lang="en-US" sz="2400" b="1" dirty="0" smtClean="0">
                <a:latin typeface="Cambria" panose="02040503050406030204" pitchFamily="18" charset="0"/>
                <a:ea typeface="Cambria" panose="02040503050406030204" pitchFamily="18" charset="0"/>
              </a:rPr>
              <a:t>.  </a:t>
            </a:r>
          </a:p>
          <a:p>
            <a:pPr indent="457200">
              <a:spcAft>
                <a:spcPts val="1200"/>
              </a:spcAft>
            </a:pPr>
            <a:endParaRPr lang="en-US" sz="800" b="1" dirty="0" smtClean="0">
              <a:latin typeface="Cambria" pitchFamily="18" charset="0"/>
            </a:endParaRPr>
          </a:p>
        </p:txBody>
      </p:sp>
    </p:spTree>
    <p:extLst>
      <p:ext uri="{BB962C8B-B14F-4D97-AF65-F5344CB8AC3E}">
        <p14:creationId xmlns="" xmlns:p14="http://schemas.microsoft.com/office/powerpoint/2010/main" val="20280787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1:26 - 31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0999" y="1206500"/>
            <a:ext cx="8552331" cy="486287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While the Corinthians had their share of intellectual superstars, for the most part, the Corinthians Christians couldn’t boast in their worldly </a:t>
            </a:r>
            <a:r>
              <a:rPr lang="en-US" sz="2400" b="1" i="1" u="sng" dirty="0" smtClean="0">
                <a:latin typeface="Cambria" pitchFamily="18" charset="0"/>
              </a:rPr>
              <a:t>wisdom</a:t>
            </a:r>
            <a:r>
              <a:rPr lang="en-US" sz="2400" b="1" dirty="0" smtClean="0">
                <a:latin typeface="Cambria" pitchFamily="18" charset="0"/>
              </a:rPr>
              <a:t>, </a:t>
            </a:r>
            <a:r>
              <a:rPr lang="en-US" sz="2400" b="1" i="1" u="sng" dirty="0" smtClean="0">
                <a:latin typeface="Cambria" pitchFamily="18" charset="0"/>
              </a:rPr>
              <a:t>riches</a:t>
            </a:r>
            <a:r>
              <a:rPr lang="en-US" sz="2400" b="1" dirty="0" smtClean="0">
                <a:latin typeface="Cambria" pitchFamily="18" charset="0"/>
              </a:rPr>
              <a:t>, </a:t>
            </a:r>
            <a:r>
              <a:rPr lang="en-US" sz="2400" b="1" i="1" dirty="0" smtClean="0">
                <a:latin typeface="Cambria" pitchFamily="18" charset="0"/>
              </a:rPr>
              <a:t>or</a:t>
            </a:r>
            <a:r>
              <a:rPr lang="en-US" sz="2400" b="1" dirty="0" smtClean="0">
                <a:latin typeface="Cambria" pitchFamily="18" charset="0"/>
              </a:rPr>
              <a:t> </a:t>
            </a:r>
            <a:r>
              <a:rPr lang="en-US" sz="2400" b="1" i="1" u="sng" dirty="0" smtClean="0">
                <a:latin typeface="Cambria" pitchFamily="18" charset="0"/>
              </a:rPr>
              <a:t>pedigrees</a:t>
            </a:r>
            <a:r>
              <a:rPr lang="en-US" sz="2400" b="1" dirty="0" smtClean="0">
                <a:latin typeface="Cambria" pitchFamily="18" charset="0"/>
              </a:rPr>
              <a:t>.</a:t>
            </a:r>
          </a:p>
          <a:p>
            <a:pPr indent="457200">
              <a:spcAft>
                <a:spcPts val="600"/>
              </a:spcAft>
            </a:pPr>
            <a:endParaRPr lang="en-US" sz="800" b="1" dirty="0" smtClean="0">
              <a:latin typeface="Cambria"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In light of the message of the gospel, Paul reminds us that without God all human beings – from the cultural “</a:t>
            </a:r>
            <a:r>
              <a:rPr lang="en-US" sz="2400" b="1" i="1" dirty="0" smtClean="0">
                <a:latin typeface="Cambria" panose="02040503050406030204" pitchFamily="18" charset="0"/>
                <a:ea typeface="Cambria" panose="02040503050406030204" pitchFamily="18" charset="0"/>
              </a:rPr>
              <a:t>crème de la  crème</a:t>
            </a:r>
            <a:r>
              <a:rPr lang="en-US" sz="2400" b="1" dirty="0" smtClean="0">
                <a:latin typeface="Cambria" panose="02040503050406030204" pitchFamily="18" charset="0"/>
                <a:ea typeface="Cambria" panose="02040503050406030204" pitchFamily="18" charset="0"/>
              </a:rPr>
              <a:t>” to the bottom of the social barrel – are vagabonds living in the dumps of human depravity. </a:t>
            </a:r>
          </a:p>
          <a:p>
            <a:pPr indent="457200">
              <a:spcAft>
                <a:spcPts val="600"/>
              </a:spcAft>
              <a:tabLst>
                <a:tab pos="457200" algn="l"/>
              </a:tabLst>
            </a:pPr>
            <a:endParaRPr lang="en-US" sz="800" b="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Neither the upper echelons of society nor the lowest rungs of the ladder can boast in any merit before God, who calls us by His own </a:t>
            </a:r>
            <a:r>
              <a:rPr lang="en-US" sz="2400" b="1" u="sng" dirty="0" smtClean="0">
                <a:latin typeface="Cambria" panose="02040503050406030204" pitchFamily="18" charset="0"/>
                <a:ea typeface="Cambria" panose="02040503050406030204" pitchFamily="18" charset="0"/>
              </a:rPr>
              <a:t>grace</a:t>
            </a:r>
            <a:r>
              <a:rPr lang="en-US" sz="2400" b="1" dirty="0" smtClean="0">
                <a:latin typeface="Cambria" panose="02040503050406030204" pitchFamily="18" charset="0"/>
                <a:ea typeface="Cambria" panose="02040503050406030204" pitchFamily="18" charset="0"/>
              </a:rPr>
              <a:t> and </a:t>
            </a:r>
            <a:r>
              <a:rPr lang="en-US" sz="2400" b="1" u="sng" dirty="0" smtClean="0">
                <a:latin typeface="Cambria" panose="02040503050406030204" pitchFamily="18" charset="0"/>
                <a:ea typeface="Cambria" panose="02040503050406030204" pitchFamily="18" charset="0"/>
              </a:rPr>
              <a:t>mercy</a:t>
            </a:r>
            <a:r>
              <a:rPr lang="en-US" sz="2400" b="1" dirty="0" smtClean="0">
                <a:latin typeface="Cambria" panose="02040503050406030204" pitchFamily="18" charset="0"/>
                <a:ea typeface="Cambria" panose="02040503050406030204" pitchFamily="18" charset="0"/>
              </a:rPr>
              <a:t>, not based on our own worthiness. </a:t>
            </a:r>
          </a:p>
        </p:txBody>
      </p:sp>
    </p:spTree>
    <p:extLst>
      <p:ext uri="{BB962C8B-B14F-4D97-AF65-F5344CB8AC3E}">
        <p14:creationId xmlns="" xmlns:p14="http://schemas.microsoft.com/office/powerpoint/2010/main" val="163806335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1:26 - 31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0999" y="1206500"/>
            <a:ext cx="8552331"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Despite our filthy condition, God mercifully reaches down, plucks us from the garbage heap, and begins His process of transforming us into valuable pieces of art. </a:t>
            </a:r>
          </a:p>
          <a:p>
            <a:pPr indent="457200"/>
            <a:endParaRPr lang="en-US" sz="800" b="1" dirty="0" smtClean="0">
              <a:latin typeface="Cambria"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So when God chose to save people from among the dregs of society, he shamed the wise and powerful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1:27</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800" b="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By building His kingdom from the despised and rejected, the political, social, cultural, religious, and intellectual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have-nots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1:28</a:t>
            </a:r>
            <a:r>
              <a:rPr lang="en-US" sz="2400" b="1" dirty="0" smtClean="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God sends the world a game-changing message: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 flesh can boast before God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1:29</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800" b="1" dirty="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In fact, the cross levels the playing field, sealing all as guilty before a </a:t>
            </a:r>
            <a:r>
              <a:rPr lang="en-US" sz="2400" b="1" u="sng" dirty="0" smtClean="0">
                <a:latin typeface="Cambria" panose="02040503050406030204" pitchFamily="18" charset="0"/>
                <a:ea typeface="Cambria" panose="02040503050406030204" pitchFamily="18" charset="0"/>
              </a:rPr>
              <a:t>just</a:t>
            </a:r>
            <a:r>
              <a:rPr lang="en-US" sz="2400" b="1" dirty="0" smtClean="0">
                <a:latin typeface="Cambria" panose="02040503050406030204" pitchFamily="18" charset="0"/>
                <a:ea typeface="Cambria" panose="02040503050406030204" pitchFamily="18" charset="0"/>
              </a:rPr>
              <a:t> and </a:t>
            </a:r>
            <a:r>
              <a:rPr lang="en-US" sz="2400" b="1" u="sng" dirty="0" smtClean="0">
                <a:latin typeface="Cambria" panose="02040503050406030204" pitchFamily="18" charset="0"/>
                <a:ea typeface="Cambria" panose="02040503050406030204" pitchFamily="18" charset="0"/>
              </a:rPr>
              <a:t>holy</a:t>
            </a:r>
            <a:r>
              <a:rPr lang="en-US" sz="2400" b="1" dirty="0" smtClean="0">
                <a:latin typeface="Cambria" panose="02040503050406030204" pitchFamily="18" charset="0"/>
                <a:ea typeface="Cambria" panose="02040503050406030204" pitchFamily="18" charset="0"/>
              </a:rPr>
              <a:t> God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 3:23</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262625602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50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1:26 - 31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0999" y="1219200"/>
            <a:ext cx="8552331" cy="5431511"/>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So what’s the solution to this universal condemnation   of all?  It’s the free gift of </a:t>
            </a:r>
            <a:r>
              <a:rPr lang="en-US" sz="2400" b="1" dirty="0" smtClean="0">
                <a:effectLst>
                  <a:outerShdw blurRad="38100" dist="38100" dir="2700000" algn="tl">
                    <a:srgbClr val="000000">
                      <a:alpha val="43137"/>
                    </a:srgbClr>
                  </a:outerShdw>
                </a:effectLst>
                <a:latin typeface="Cambria" pitchFamily="18" charset="0"/>
              </a:rPr>
              <a:t>“Grace.”</a:t>
            </a:r>
          </a:p>
          <a:p>
            <a:pPr indent="457200"/>
            <a:endParaRPr lang="en-US" sz="800" b="1" dirty="0" smtClean="0">
              <a:latin typeface="Cambria"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Paul says … </a:t>
            </a:r>
            <a:r>
              <a:rPr lang="en-US" sz="2400" b="1" i="1" dirty="0" smtClean="0">
                <a:latin typeface="Cambria" panose="02040503050406030204" pitchFamily="18" charset="0"/>
                <a:ea typeface="Cambria" panose="02040503050406030204" pitchFamily="18" charset="0"/>
              </a:rPr>
              <a:t>“For by grace you have been saved through faith; and that not of yourself, it is the gift of God: not as a result of works, so that no one may boast”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Eph2:8-9</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800" b="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“Grace” should remind us that the Master, not the masterpiece, should always receive the praise, and the glory.  God has no tolerance for the proud, the arrogant,    nor the self-sufficient. </a:t>
            </a:r>
          </a:p>
          <a:p>
            <a:pPr indent="457200">
              <a:tabLst>
                <a:tab pos="457200" algn="l"/>
              </a:tabLst>
            </a:pPr>
            <a:endParaRPr lang="en-US" sz="800" b="1" dirty="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By debasing the arrogant, He humbles them, making them acknowledge their poverty and enabling them to receive His great riches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Dan 4:28-37</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233747908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1:26 - 31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01635" cy="5570756"/>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Now!  Paul contrasts the Corinthians’ spiritual deficiencies with the sufficiency of Christ.  Everything humans lack because of their depravity and finitude is provided for them in Jesus Christ.  </a:t>
            </a:r>
            <a:r>
              <a:rPr lang="en-US" sz="2400" b="1" dirty="0" smtClean="0">
                <a:latin typeface="Cambria" pitchFamily="18" charset="0"/>
              </a:rPr>
              <a:t>He </a:t>
            </a:r>
            <a:r>
              <a:rPr lang="en-US" sz="2400" b="1" dirty="0">
                <a:latin typeface="Cambria" pitchFamily="18" charset="0"/>
              </a:rPr>
              <a:t>is </a:t>
            </a:r>
            <a:r>
              <a:rPr lang="en-US" sz="2400" b="1" i="1" dirty="0">
                <a:latin typeface="Cambria" pitchFamily="18" charset="0"/>
              </a:rPr>
              <a:t>“wisdom from God, and righteousness and sanctifications, and </a:t>
            </a:r>
            <a:r>
              <a:rPr lang="en-US" sz="2400" b="1" i="1" dirty="0" smtClean="0">
                <a:latin typeface="Cambria" pitchFamily="18" charset="0"/>
              </a:rPr>
              <a:t>redemption”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1:30</a:t>
            </a:r>
            <a:r>
              <a:rPr lang="en-US" sz="2400" b="1" dirty="0" smtClean="0">
                <a:latin typeface="Cambria" pitchFamily="18" charset="0"/>
              </a:rPr>
              <a:t>).</a:t>
            </a:r>
          </a:p>
          <a:p>
            <a:pPr indent="457200">
              <a:spcAft>
                <a:spcPts val="1200"/>
              </a:spcAft>
            </a:pPr>
            <a:r>
              <a:rPr lang="en-US" sz="2400" b="1" dirty="0">
                <a:latin typeface="Cambria" panose="02040503050406030204" pitchFamily="18" charset="0"/>
                <a:ea typeface="Cambria" panose="02040503050406030204" pitchFamily="18" charset="0"/>
              </a:rPr>
              <a:t>The world looks for </a:t>
            </a:r>
            <a:r>
              <a:rPr lang="en-US" sz="2400" b="1" dirty="0" err="1" smtClean="0">
                <a:latin typeface="Cambria" panose="02040503050406030204" pitchFamily="18" charset="0"/>
                <a:ea typeface="Cambria" panose="02040503050406030204" pitchFamily="18" charset="0"/>
              </a:rPr>
              <a:t>heros</a:t>
            </a:r>
            <a:r>
              <a:rPr lang="en-US" sz="2400" b="1" dirty="0">
                <a:latin typeface="Cambria" panose="02040503050406030204" pitchFamily="18" charset="0"/>
                <a:ea typeface="Cambria" panose="02040503050406030204" pitchFamily="18" charset="0"/>
              </a:rPr>
              <a:t>, but God </a:t>
            </a:r>
            <a:r>
              <a:rPr lang="en-US" sz="2400" b="1" dirty="0" smtClean="0">
                <a:latin typeface="Cambria" panose="02040503050406030204" pitchFamily="18" charset="0"/>
                <a:ea typeface="Cambria" panose="02040503050406030204" pitchFamily="18" charset="0"/>
              </a:rPr>
              <a:t>looks for </a:t>
            </a:r>
            <a:r>
              <a:rPr lang="en-US" sz="2400" b="1" dirty="0">
                <a:latin typeface="Cambria" panose="02040503050406030204" pitchFamily="18" charset="0"/>
                <a:ea typeface="Cambria" panose="02040503050406030204" pitchFamily="18" charset="0"/>
              </a:rPr>
              <a:t>the humble. The world praise power, prestige, and wealth; God turns our attention to </a:t>
            </a:r>
            <a:r>
              <a:rPr lang="en-US" sz="2400" b="1" dirty="0" smtClean="0">
                <a:latin typeface="Cambria" panose="02040503050406030204" pitchFamily="18" charset="0"/>
                <a:ea typeface="Cambria" panose="02040503050406030204" pitchFamily="18" charset="0"/>
              </a:rPr>
              <a:t>Christ.</a:t>
            </a:r>
          </a:p>
          <a:p>
            <a:pPr indent="457200">
              <a:spcAft>
                <a:spcPts val="1200"/>
              </a:spcAft>
            </a:pPr>
            <a:r>
              <a:rPr lang="en-US" sz="2400" b="1" dirty="0" smtClean="0">
                <a:latin typeface="Cambria" panose="02040503050406030204" pitchFamily="18" charset="0"/>
                <a:ea typeface="Cambria" panose="02040503050406030204" pitchFamily="18" charset="0"/>
              </a:rPr>
              <a:t> People </a:t>
            </a:r>
            <a:r>
              <a:rPr lang="en-US" sz="2400" b="1" dirty="0">
                <a:latin typeface="Cambria" panose="02040503050406030204" pitchFamily="18" charset="0"/>
                <a:ea typeface="Cambria" panose="02040503050406030204" pitchFamily="18" charset="0"/>
              </a:rPr>
              <a:t>love to rise through the ranks, to be exalted by society, to be rewarded with riches, but God has given His Son preeminence over all creation and promises us a place with Christ in the heavenly places, enjoying the same exaltation and riches through Christ alone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Eph 2:6-7</a:t>
            </a:r>
            <a:r>
              <a:rPr lang="en-US" sz="2400" b="1" dirty="0" smtClean="0">
                <a:latin typeface="Cambria" panose="02040503050406030204" pitchFamily="18" charset="0"/>
                <a:ea typeface="Cambria" panose="02040503050406030204" pitchFamily="18" charset="0"/>
              </a:rPr>
              <a:t>).</a:t>
            </a:r>
            <a:endParaRPr lang="en-US" sz="2400" b="1" dirty="0">
              <a:latin typeface="Cambria" pitchFamily="18" charset="0"/>
            </a:endParaRPr>
          </a:p>
        </p:txBody>
      </p:sp>
    </p:spTree>
    <p:extLst>
      <p:ext uri="{BB962C8B-B14F-4D97-AF65-F5344CB8AC3E}">
        <p14:creationId xmlns="" xmlns:p14="http://schemas.microsoft.com/office/powerpoint/2010/main" val="396659943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1:26 - 31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0999" y="1219200"/>
            <a:ext cx="8552331" cy="5447645"/>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Left to ourselves, we are nothing, but in Christ, we are invaluable.  The difference lies in Him, not in us.  Thus we should never boast in our own merit before God.  Rather if we boast at all, we can only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boast in the Lord</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1:31</a:t>
            </a:r>
            <a:r>
              <a:rPr lang="en-US" sz="2400" b="1" dirty="0" smtClean="0">
                <a:latin typeface="Cambria" pitchFamily="18" charset="0"/>
              </a:rPr>
              <a:t>).</a:t>
            </a:r>
          </a:p>
          <a:p>
            <a:pPr indent="457200"/>
            <a:endParaRPr lang="en-US" sz="800" b="1" dirty="0" smtClean="0">
              <a:latin typeface="Cambria"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Paul’s final exhortation to boast in no thing, and no one but the Lord echoes a powerful passage in Jeremiah. </a:t>
            </a:r>
          </a:p>
          <a:p>
            <a:pPr indent="457200">
              <a:tabLst>
                <a:tab pos="457200" algn="l"/>
              </a:tabLst>
            </a:pPr>
            <a:endParaRPr lang="en-US" sz="800" b="1" dirty="0" smtClean="0">
              <a:latin typeface="Cambria" panose="02040503050406030204" pitchFamily="18" charset="0"/>
              <a:ea typeface="Cambria" panose="02040503050406030204" pitchFamily="18" charset="0"/>
            </a:endParaRPr>
          </a:p>
          <a:p>
            <a:r>
              <a:rPr lang="en-US" sz="2400" b="1" dirty="0">
                <a:latin typeface="Cambria" panose="02040503050406030204" pitchFamily="18" charset="0"/>
                <a:ea typeface="Cambria" panose="02040503050406030204" pitchFamily="18" charset="0"/>
              </a:rPr>
              <a:t>Thus says the </a:t>
            </a:r>
            <a:r>
              <a:rPr lang="en-US" sz="2400" b="1" cap="small" dirty="0">
                <a:latin typeface="Cambria" panose="02040503050406030204" pitchFamily="18" charset="0"/>
                <a:ea typeface="Cambria" panose="02040503050406030204" pitchFamily="18" charset="0"/>
              </a:rPr>
              <a:t>Lord</a:t>
            </a:r>
            <a:r>
              <a:rPr lang="en-US" sz="2400" b="1" dirty="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“Let not the wise man glory in his wisdom, Let not the mighty man glory in his might, Nor let the rich man glory in his riches; But let him who glories glory in this, That he understands and knows Me, That </a:t>
            </a:r>
            <a:r>
              <a:rPr lang="en-US" sz="2400" b="1" i="1" dirty="0" smtClean="0">
                <a:latin typeface="Cambria" panose="02040503050406030204" pitchFamily="18" charset="0"/>
                <a:ea typeface="Cambria" panose="02040503050406030204" pitchFamily="18" charset="0"/>
              </a:rPr>
              <a:t> I am the </a:t>
            </a:r>
            <a:r>
              <a:rPr lang="en-US" sz="2400" b="1" i="1" cap="small" dirty="0" smtClean="0">
                <a:latin typeface="Cambria" panose="02040503050406030204" pitchFamily="18" charset="0"/>
                <a:ea typeface="Cambria" panose="02040503050406030204" pitchFamily="18" charset="0"/>
              </a:rPr>
              <a:t>Lord</a:t>
            </a:r>
            <a:r>
              <a:rPr lang="en-US" sz="2400" b="1" i="1" dirty="0">
                <a:latin typeface="Cambria" panose="02040503050406030204" pitchFamily="18" charset="0"/>
                <a:ea typeface="Cambria" panose="02040503050406030204" pitchFamily="18" charset="0"/>
              </a:rPr>
              <a:t>, exercising lovingkindness,  judgment, and righteousness in the earth.  For in these I delight,”</a:t>
            </a:r>
            <a:r>
              <a:rPr lang="en-US" sz="2400" b="1" dirty="0">
                <a:latin typeface="Cambria" panose="02040503050406030204" pitchFamily="18" charset="0"/>
                <a:ea typeface="Cambria" panose="02040503050406030204" pitchFamily="18" charset="0"/>
              </a:rPr>
              <a:t> says the </a:t>
            </a:r>
            <a:r>
              <a:rPr lang="en-US" sz="2400" b="1" cap="small" dirty="0">
                <a:latin typeface="Cambria" panose="02040503050406030204" pitchFamily="18" charset="0"/>
                <a:ea typeface="Cambria" panose="02040503050406030204" pitchFamily="18" charset="0"/>
              </a:rPr>
              <a:t>Lord</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34978502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584775"/>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latin typeface="Constantia" pitchFamily="18" charset="0"/>
              </a:rPr>
              <a:t>The Wisdom Of God’s Folly</a:t>
            </a:r>
            <a:endParaRPr lang="en-US" sz="32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 xmlns:p14="http://schemas.microsoft.com/office/powerpoint/2010/main"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The wisdom of God’s Folly</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189138"/>
            <a:ext cx="8534400" cy="5293757"/>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In closing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dirty="0" smtClean="0">
                <a:latin typeface="Cambria" panose="02040503050406030204" pitchFamily="18" charset="0"/>
                <a:ea typeface="Cambria" panose="02040503050406030204" pitchFamily="18" charset="0"/>
              </a:rPr>
              <a:t>illustrates </a:t>
            </a:r>
            <a:r>
              <a:rPr lang="en-US" sz="2400" b="1" dirty="0">
                <a:latin typeface="Cambria" panose="02040503050406030204" pitchFamily="18" charset="0"/>
                <a:ea typeface="Cambria" panose="02040503050406030204" pitchFamily="18" charset="0"/>
              </a:rPr>
              <a:t>the reconciling work of </a:t>
            </a:r>
            <a:r>
              <a:rPr lang="en-US" sz="2400" b="1" dirty="0" smtClean="0">
                <a:latin typeface="Cambria" panose="02040503050406030204" pitchFamily="18" charset="0"/>
                <a:ea typeface="Cambria" panose="02040503050406030204" pitchFamily="18" charset="0"/>
              </a:rPr>
              <a:t>Christ, by using a drawing of a gulf connected by a bridge made of the cross, showing a man walking across the bridge by faith in Jesus, to the other side.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Let’s review the features of this drawing before we view the drawing: </a:t>
            </a: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marL="968375" indent="-342900">
              <a:spcBef>
                <a:spcPts val="600"/>
              </a:spcBef>
              <a:spcAft>
                <a:spcPts val="600"/>
              </a:spcAft>
              <a:buSzPct val="80000"/>
              <a:buFont typeface="Wingdings" panose="05000000000000000000" pitchFamily="2" charset="2"/>
              <a:buChar char="Ø"/>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GULF</a:t>
            </a:r>
            <a:r>
              <a:rPr lang="en-US" sz="2400" b="1" dirty="0" smtClean="0">
                <a:latin typeface="Cambria" panose="02040503050406030204" pitchFamily="18" charset="0"/>
                <a:ea typeface="Cambria" panose="02040503050406030204" pitchFamily="18" charset="0"/>
              </a:rPr>
              <a:t>  –   God and  man.</a:t>
            </a:r>
          </a:p>
          <a:p>
            <a:pPr marL="968375" indent="-342900">
              <a:spcBef>
                <a:spcPts val="600"/>
              </a:spcBef>
              <a:spcAft>
                <a:spcPts val="600"/>
              </a:spcAft>
              <a:buSzPct val="80000"/>
              <a:buFont typeface="Wingdings" panose="05000000000000000000" pitchFamily="2" charset="2"/>
              <a:buChar char="Ø"/>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LADDER</a:t>
            </a:r>
            <a:r>
              <a:rPr lang="en-US" sz="2400" b="1" dirty="0" smtClean="0">
                <a:latin typeface="Cambria" panose="02040503050406030204" pitchFamily="18" charset="0"/>
                <a:ea typeface="Cambria" panose="02040503050406030204" pitchFamily="18" charset="0"/>
              </a:rPr>
              <a:t>  –  Humans attempts to get to God.  </a:t>
            </a:r>
          </a:p>
          <a:p>
            <a:pPr marL="968375" indent="-342900">
              <a:spcBef>
                <a:spcPts val="600"/>
              </a:spcBef>
              <a:spcAft>
                <a:spcPts val="600"/>
              </a:spcAft>
              <a:buSzPct val="80000"/>
              <a:buFont typeface="Wingdings" panose="05000000000000000000" pitchFamily="2" charset="2"/>
              <a:buChar char="Ø"/>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BRIDGE</a:t>
            </a:r>
            <a:r>
              <a:rPr lang="en-US" sz="2400" b="1" dirty="0" smtClean="0">
                <a:latin typeface="Cambria" panose="02040503050406030204" pitchFamily="18" charset="0"/>
                <a:ea typeface="Cambria" panose="02040503050406030204" pitchFamily="18" charset="0"/>
              </a:rPr>
              <a:t>  –  Faith in Jesus cross.</a:t>
            </a:r>
          </a:p>
          <a:p>
            <a:pPr marL="968375" indent="-342900">
              <a:spcBef>
                <a:spcPts val="600"/>
              </a:spcBef>
              <a:spcAft>
                <a:spcPts val="600"/>
              </a:spcAft>
              <a:buSzPct val="80000"/>
              <a:buFont typeface="Wingdings" panose="05000000000000000000" pitchFamily="2" charset="2"/>
              <a:buChar char="Ø"/>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MAN</a:t>
            </a:r>
            <a:r>
              <a:rPr lang="en-US" sz="2400" b="1" dirty="0" smtClean="0">
                <a:latin typeface="Cambria" panose="02040503050406030204" pitchFamily="18" charset="0"/>
                <a:ea typeface="Cambria" panose="02040503050406030204" pitchFamily="18" charset="0"/>
              </a:rPr>
              <a:t>  –  Walking by faith.</a:t>
            </a:r>
          </a:p>
          <a:p>
            <a:pPr indent="457200">
              <a:tabLst>
                <a:tab pos="457200" algn="l"/>
              </a:tabLst>
            </a:pP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956253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10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10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The wisdom of God’s Folly</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rcRect l="8824" t="5858" r="9804" b="9198"/>
          <a:stretch>
            <a:fillRect/>
          </a:stretch>
        </p:blipFill>
        <p:spPr>
          <a:xfrm>
            <a:off x="838200" y="1219200"/>
            <a:ext cx="7467600" cy="5218323"/>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35347200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The wisdom of God’s Folly</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0318" y="1215748"/>
            <a:ext cx="8615082" cy="4755148"/>
          </a:xfrm>
          <a:prstGeom prst="rect">
            <a:avLst/>
          </a:prstGeom>
          <a:noFill/>
          <a:effectLst/>
        </p:spPr>
        <p:txBody>
          <a:bodyPr wrap="square" rtlCol="0">
            <a:spAutoFit/>
          </a:bodyPr>
          <a:lstStyle/>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said </a:t>
            </a:r>
            <a:r>
              <a:rPr lang="en-US" sz="2400" b="1" dirty="0" smtClean="0">
                <a:latin typeface="Cambria" panose="02040503050406030204" pitchFamily="18" charset="0"/>
                <a:ea typeface="Cambria" panose="02040503050406030204" pitchFamily="18" charset="0"/>
              </a:rPr>
              <a:t>… During a meeting with a prominent physician he had opportunity to share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gospel so he drew an illustration on a napkin.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 finished the drawing in about four minutes, turned it around, slid it across the table and ask,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do you think</a:t>
            </a:r>
            <a:r>
              <a:rPr lang="en-US" sz="2400" b="1" i="1" dirty="0" smtClean="0">
                <a:latin typeface="Cambria" panose="02040503050406030204" pitchFamily="18" charset="0"/>
                <a:ea typeface="Cambria" panose="02040503050406030204" pitchFamily="18" charset="0"/>
              </a:rPr>
              <a:t>?”</a:t>
            </a:r>
          </a:p>
          <a:p>
            <a:pPr indent="457200">
              <a:tabLst>
                <a:tab pos="457200" algn="l"/>
              </a:tabLst>
            </a:pPr>
            <a:endParaRPr lang="en-US" sz="13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Without much thought, that physician blinked then blurted out, </a:t>
            </a:r>
            <a:r>
              <a:rPr lang="en-US" sz="2400" b="1" i="1" dirty="0" smtClean="0">
                <a:latin typeface="Cambria" panose="02040503050406030204" pitchFamily="18" charset="0"/>
                <a:ea typeface="Cambria" panose="02040503050406030204" pitchFamily="18" charset="0"/>
              </a:rPr>
              <a:t>“In a million years I could never believer something so illogical and simplistic!”</a:t>
            </a:r>
          </a:p>
          <a:p>
            <a:pPr indent="457200">
              <a:tabLst>
                <a:tab pos="457200" algn="l"/>
              </a:tabLst>
            </a:pPr>
            <a:endParaRPr lang="en-US" sz="1400" b="1" dirty="0">
              <a:latin typeface="Cambria" panose="02040503050406030204" pitchFamily="18" charset="0"/>
              <a:ea typeface="Cambria" panose="02040503050406030204" pitchFamily="18" charset="0"/>
            </a:endParaRPr>
          </a:p>
          <a:p>
            <a:pPr indent="457200">
              <a:tabLst>
                <a:tab pos="457200" algn="l"/>
              </a:tabLst>
            </a:pPr>
            <a:r>
              <a:rPr lang="en-US" sz="2400" b="1" dirty="0">
                <a:latin typeface="Cambria" panose="02040503050406030204" pitchFamily="18" charset="0"/>
                <a:ea typeface="Cambria" panose="02040503050406030204" pitchFamily="18" charset="0"/>
              </a:rPr>
              <a:t>That’s the response of a man who couldn’t fit the simplicity of the gospel into his sophisticated </a:t>
            </a:r>
            <a:r>
              <a:rPr lang="en-US" sz="2400" b="1" dirty="0" smtClean="0">
                <a:latin typeface="Cambria" panose="02040503050406030204" pitchFamily="18" charset="0"/>
                <a:ea typeface="Cambria" panose="02040503050406030204" pitchFamily="18" charset="0"/>
              </a:rPr>
              <a:t>philosophical </a:t>
            </a:r>
            <a:r>
              <a:rPr lang="en-US" sz="2400" b="1" dirty="0">
                <a:latin typeface="Cambria" panose="02040503050406030204" pitchFamily="18" charset="0"/>
                <a:ea typeface="Cambria" panose="02040503050406030204" pitchFamily="18" charset="0"/>
              </a:rPr>
              <a:t>framework.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2273642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1000" y="1219200"/>
            <a:ext cx="8534400" cy="5232202"/>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As </a:t>
            </a:r>
            <a:r>
              <a:rPr lang="en-US" sz="2400" b="1" dirty="0">
                <a:latin typeface="Cambria" panose="02040503050406030204" pitchFamily="18" charset="0"/>
                <a:ea typeface="Cambria" panose="02040503050406030204" pitchFamily="18" charset="0"/>
              </a:rPr>
              <a:t>we continue our </a:t>
            </a:r>
            <a:r>
              <a:rPr lang="en-US" sz="2400" b="1" dirty="0" smtClean="0">
                <a:latin typeface="Cambria" panose="02040503050406030204" pitchFamily="18" charset="0"/>
                <a:ea typeface="Cambria" panose="02040503050406030204" pitchFamily="18" charset="0"/>
              </a:rPr>
              <a:t>study, remember that </a:t>
            </a:r>
            <a:r>
              <a:rPr lang="en-US" sz="2400" b="1" dirty="0">
                <a:latin typeface="Cambria" panose="02040503050406030204" pitchFamily="18" charset="0"/>
                <a:ea typeface="Cambria" panose="02040503050406030204" pitchFamily="18" charset="0"/>
              </a:rPr>
              <a:t>the overall </a:t>
            </a:r>
            <a:r>
              <a:rPr lang="en-US" sz="2400" b="1" dirty="0" smtClean="0">
                <a:latin typeface="Cambria" panose="02040503050406030204" pitchFamily="18" charset="0"/>
                <a:ea typeface="Cambria" panose="02040503050406030204" pitchFamily="18" charset="0"/>
              </a:rPr>
              <a:t>themes </a:t>
            </a:r>
            <a:r>
              <a:rPr lang="en-US" sz="2400" b="1" dirty="0">
                <a:latin typeface="Cambria" panose="02040503050406030204" pitchFamily="18" charset="0"/>
                <a:ea typeface="Cambria" panose="02040503050406030204" pitchFamily="18" charset="0"/>
              </a:rPr>
              <a:t>of </a:t>
            </a:r>
            <a:r>
              <a:rPr lang="en-US" sz="2400" b="1" dirty="0" smtClean="0">
                <a:latin typeface="Cambria" panose="02040503050406030204" pitchFamily="18" charset="0"/>
                <a:ea typeface="Cambria" panose="02040503050406030204" pitchFamily="18" charset="0"/>
              </a:rPr>
              <a:t>this </a:t>
            </a:r>
            <a:r>
              <a:rPr lang="en-US" sz="2400" b="1" dirty="0">
                <a:latin typeface="Cambria" panose="02040503050406030204" pitchFamily="18" charset="0"/>
                <a:ea typeface="Cambria" panose="02040503050406030204" pitchFamily="18" charset="0"/>
              </a:rPr>
              <a:t>letter </a:t>
            </a:r>
            <a:r>
              <a:rPr lang="en-US" sz="2400" b="1" dirty="0" smtClean="0">
                <a:latin typeface="Cambria" panose="02040503050406030204" pitchFamily="18" charset="0"/>
                <a:ea typeface="Cambria" panose="02040503050406030204" pitchFamily="18" charset="0"/>
              </a:rPr>
              <a:t>revolve around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local church and how it influences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growth</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overarching issue for the church at Corinth was </a:t>
            </a:r>
            <a:r>
              <a:rPr lang="en-US" sz="2400" b="1" i="1" dirty="0">
                <a:latin typeface="Cambria" panose="02040503050406030204" pitchFamily="18" charset="0"/>
                <a:ea typeface="Cambria" panose="02040503050406030204" pitchFamily="18" charset="0"/>
              </a:rPr>
              <a: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Sanctification</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the development of Holy character and the application of Christian principles and discipline on an individual and corporate level.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Paul’s </a:t>
            </a:r>
            <a:r>
              <a:rPr lang="en-US" sz="2400" b="1" dirty="0">
                <a:latin typeface="Cambria" panose="02040503050406030204" pitchFamily="18" charset="0"/>
                <a:ea typeface="Cambria" panose="02040503050406030204" pitchFamily="18" charset="0"/>
              </a:rPr>
              <a:t>main objective in the letter is to make </a:t>
            </a:r>
            <a:r>
              <a:rPr lang="en-US" sz="2400" b="1" i="1" dirty="0">
                <a:latin typeface="Cambria" panose="02040503050406030204" pitchFamily="18" charset="0"/>
                <a:ea typeface="Cambria" panose="02040503050406030204" pitchFamily="18" charset="0"/>
              </a:rPr>
              <a:t>“</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Positional</a:t>
            </a:r>
            <a:r>
              <a:rPr lang="en-US" sz="2400" b="1" i="1" dirty="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Sanctification</a:t>
            </a:r>
            <a:r>
              <a:rPr lang="en-US" sz="2400" b="1" dirty="0">
                <a:latin typeface="Cambria" panose="02040503050406030204" pitchFamily="18" charset="0"/>
                <a:ea typeface="Cambria" panose="02040503050406030204" pitchFamily="18" charset="0"/>
              </a:rPr>
              <a:t> practical in the </a:t>
            </a:r>
            <a:r>
              <a:rPr lang="en-US" sz="2400" b="1" dirty="0" smtClean="0">
                <a:latin typeface="Cambria" panose="02040503050406030204" pitchFamily="18" charset="0"/>
                <a:ea typeface="Cambria" panose="02040503050406030204" pitchFamily="18" charset="0"/>
              </a:rPr>
              <a:t>church</a:t>
            </a:r>
            <a:r>
              <a:rPr lang="en-US" sz="2400" b="1" dirty="0">
                <a:latin typeface="Cambria" panose="02040503050406030204" pitchFamily="18" charset="0"/>
                <a:ea typeface="Cambria" panose="02040503050406030204" pitchFamily="18" charset="0"/>
              </a:rPr>
              <a:t>.  So the corrective </a:t>
            </a:r>
            <a:r>
              <a:rPr lang="en-US" sz="2400" b="1" dirty="0" smtClean="0">
                <a:latin typeface="Cambria" panose="02040503050406030204" pitchFamily="18" charset="0"/>
                <a:ea typeface="Cambria" panose="02040503050406030204" pitchFamily="18" charset="0"/>
              </a:rPr>
              <a:t>in this letter is </a:t>
            </a:r>
            <a:r>
              <a:rPr lang="en-US" sz="2400" b="1" i="1" u="sng" dirty="0">
                <a:latin typeface="Cambria" panose="02040503050406030204" pitchFamily="18" charset="0"/>
                <a:ea typeface="Cambria" panose="02040503050406030204" pitchFamily="18" charset="0"/>
              </a:rPr>
              <a:t>behavior</a:t>
            </a:r>
            <a:r>
              <a:rPr lang="en-US" sz="2400" b="1" i="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rather than of </a:t>
            </a:r>
            <a:r>
              <a:rPr lang="en-US" sz="2400" b="1" i="1" u="sng" dirty="0">
                <a:latin typeface="Cambria" panose="02040503050406030204" pitchFamily="18" charset="0"/>
                <a:ea typeface="Cambria" panose="02040503050406030204" pitchFamily="18" charset="0"/>
              </a:rPr>
              <a:t>doctrine</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by teaching </a:t>
            </a:r>
            <a:r>
              <a:rPr lang="en-US" sz="2400" b="1" dirty="0">
                <a:latin typeface="Cambria" panose="02040503050406030204" pitchFamily="18" charset="0"/>
                <a:ea typeface="Cambria" panose="02040503050406030204" pitchFamily="18" charset="0"/>
              </a:rPr>
              <a:t>on </a:t>
            </a:r>
            <a:r>
              <a:rPr lang="en-US" sz="2400" b="1" dirty="0" smtClean="0">
                <a:latin typeface="Cambria" panose="02040503050406030204" pitchFamily="18" charset="0"/>
                <a:ea typeface="Cambria" panose="02040503050406030204" pitchFamily="18" charset="0"/>
              </a:rPr>
              <a:t>matters </a:t>
            </a:r>
            <a:r>
              <a:rPr lang="en-US" sz="2400" b="1" dirty="0">
                <a:latin typeface="Cambria" panose="02040503050406030204" pitchFamily="18" charset="0"/>
                <a:ea typeface="Cambria" panose="02040503050406030204" pitchFamily="18" charset="0"/>
              </a:rPr>
              <a:t>of sin and righteousness,</a:t>
            </a:r>
            <a:r>
              <a:rPr lang="en-US" sz="2400" b="1" dirty="0" smtClean="0">
                <a:latin typeface="Cambria" panose="02040503050406030204" pitchFamily="18" charset="0"/>
                <a:ea typeface="Cambria" panose="02040503050406030204" pitchFamily="18" charset="0"/>
              </a:rPr>
              <a:t> the resurrection</a:t>
            </a:r>
            <a:r>
              <a:rPr lang="en-US" sz="2400" b="1" dirty="0">
                <a:latin typeface="Cambria" panose="02040503050406030204" pitchFamily="18" charset="0"/>
                <a:ea typeface="Cambria" panose="02040503050406030204" pitchFamily="18" charset="0"/>
              </a:rPr>
              <a:t>, and </a:t>
            </a:r>
            <a:r>
              <a:rPr lang="en-US" sz="2400" b="1" dirty="0" smtClean="0">
                <a:latin typeface="Cambria" panose="02040503050406030204" pitchFamily="18" charset="0"/>
                <a:ea typeface="Cambria" panose="02040503050406030204" pitchFamily="18" charset="0"/>
              </a:rPr>
              <a:t>by answering questions </a:t>
            </a:r>
            <a:r>
              <a:rPr lang="en-US" sz="2400" b="1" dirty="0">
                <a:latin typeface="Cambria" panose="02040503050406030204" pitchFamily="18" charset="0"/>
                <a:ea typeface="Cambria" panose="02040503050406030204" pitchFamily="18" charset="0"/>
              </a:rPr>
              <a:t>addressed to him </a:t>
            </a:r>
            <a:r>
              <a:rPr lang="en-US" sz="2400" b="1" dirty="0" smtClean="0">
                <a:latin typeface="Cambria" panose="02040503050406030204" pitchFamily="18" charset="0"/>
                <a:ea typeface="Cambria" panose="02040503050406030204" pitchFamily="18" charset="0"/>
              </a:rPr>
              <a:t>by </a:t>
            </a:r>
            <a:r>
              <a:rPr lang="en-US" sz="2400" b="1" dirty="0">
                <a:latin typeface="Cambria" panose="02040503050406030204" pitchFamily="18" charset="0"/>
                <a:ea typeface="Cambria" panose="02040503050406030204" pitchFamily="18" charset="0"/>
              </a:rPr>
              <a:t>the church.</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694739325"/>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The wisdom of God’s Folly</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8247" y="1211266"/>
            <a:ext cx="8673353" cy="4154984"/>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I feel sorry for the intellectual whose own mental acumen hardened by stubborn pride, becomes a stumbling block to salvation.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Let’s admit it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Dismissive reactions to the gospel from highbrow skeptics and cynical critics can tempt us to shy away from sharing the good news of Christ’s life-changing death and resurrection.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In fact,  a </a:t>
            </a:r>
            <a:r>
              <a:rPr lang="en-US" sz="2400" b="1" i="1" dirty="0" smtClean="0">
                <a:latin typeface="Cambria" panose="02040503050406030204" pitchFamily="18" charset="0"/>
                <a:ea typeface="Cambria" panose="02040503050406030204" pitchFamily="18" charset="0"/>
              </a:rPr>
              <a:t>“that’s stupid!”</a:t>
            </a:r>
            <a:r>
              <a:rPr lang="en-US" sz="2400" b="1" dirty="0" smtClean="0">
                <a:latin typeface="Cambria" panose="02040503050406030204" pitchFamily="18" charset="0"/>
                <a:ea typeface="Cambria" panose="02040503050406030204" pitchFamily="18" charset="0"/>
              </a:rPr>
              <a:t> or a </a:t>
            </a:r>
            <a:r>
              <a:rPr lang="en-US" sz="2400" b="1" i="1" dirty="0" smtClean="0">
                <a:latin typeface="Cambria" panose="02040503050406030204" pitchFamily="18" charset="0"/>
                <a:ea typeface="Cambria" panose="02040503050406030204" pitchFamily="18" charset="0"/>
              </a:rPr>
              <a:t>“how could you believe something like that?”</a:t>
            </a:r>
            <a:r>
              <a:rPr lang="en-US" sz="2400" b="1" dirty="0" smtClean="0">
                <a:latin typeface="Cambria" panose="02040503050406030204" pitchFamily="18" charset="0"/>
                <a:ea typeface="Cambria" panose="02040503050406030204" pitchFamily="18" charset="0"/>
              </a:rPr>
              <a:t> response can feel like a kick in the     gut and make us ask ourselves the same question.</a:t>
            </a:r>
            <a:endParaRPr lang="en-US" sz="13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4789341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The wisdom of God’s Folly</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8147" y="1219200"/>
            <a:ext cx="8686800" cy="5232202"/>
          </a:xfrm>
          <a:prstGeom prst="rect">
            <a:avLst/>
          </a:prstGeom>
          <a:noFill/>
          <a:effectLst/>
        </p:spPr>
        <p:txBody>
          <a:bodyPr wrap="square" rtlCol="0">
            <a:spAutoFit/>
          </a:bodyPr>
          <a:lstStyle/>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 the gospel too simplistic and ridiculous to believe</a:t>
            </a:r>
            <a:r>
              <a:rPr lang="en-US" sz="2400" b="1" i="1" dirty="0" smtClean="0">
                <a:latin typeface="Cambria" panose="02040503050406030204" pitchFamily="18" charset="0"/>
                <a:ea typeface="Cambria" panose="02040503050406030204" pitchFamily="18" charset="0"/>
              </a:rPr>
              <a:t>?</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Not at all</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Let’s remember that cultured criticisms of Christian claims have been around since the beginning of  the church.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Around </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A.D.</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210</a:t>
            </a:r>
            <a:r>
              <a:rPr lang="en-US" sz="2400" b="1" dirty="0" smtClean="0">
                <a:latin typeface="Cambria" panose="02040503050406030204" pitchFamily="18" charset="0"/>
                <a:ea typeface="Cambria" panose="02040503050406030204" pitchFamily="18" charset="0"/>
              </a:rPr>
              <a:t>, the Christian apologist Tertullian of Carthage engaged in a fierce defense of the faith against heretics who believed the biblical gospel was too unsophisticated to accept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 is</a:t>
            </a:r>
            <a:r>
              <a:rPr lang="en-US" sz="2400" b="1" i="1" dirty="0" smtClean="0">
                <a:latin typeface="Cambria" panose="02040503050406030204" pitchFamily="18" charset="0"/>
                <a:ea typeface="Cambria" panose="02040503050406030204" pitchFamily="18" charset="0"/>
              </a:rPr>
              <a:t>.”</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They attempted to soften its rough edges, modify its offensive elements, and transform Christianity into something more philosophically pleasing to the elite thinkers of the day. </a:t>
            </a:r>
            <a:endParaRPr lang="en-US" sz="13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449624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The wisdom of God’s Folly</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8147" y="1219200"/>
            <a:ext cx="8686800" cy="5447645"/>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In response to the charge that the message of incarnation, death, and resurrection of the God-man was utter folly, Tertullian wrote,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latin typeface="Cambria" panose="02040503050406030204" pitchFamily="18" charset="0"/>
                <a:ea typeface="Cambria" panose="02040503050406030204" pitchFamily="18" charset="0"/>
              </a:rPr>
              <a:t>“It is of course foolish, if we are to judge God by our own conceptions.  But … consider well this scripture, if indeed you have not erased it: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 has chosen the foolish things of the world, to confound the wise</a:t>
            </a:r>
            <a:r>
              <a:rPr lang="en-US" sz="2400" b="1" i="1" dirty="0" smtClean="0">
                <a:latin typeface="Cambria" panose="02040503050406030204" pitchFamily="18" charset="0"/>
                <a:ea typeface="Cambria" panose="02040503050406030204" pitchFamily="18" charset="0"/>
              </a:rPr>
              <a:t>.’”</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Tertullian, like Paul, reminds us that the world’s standards of intellectual respectability are irrelevant when it comes to the truth of God.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In fact, he turned the tables on the skeptics and critics. He said we should believe the claims of the gospel not in spite of their intellectual absurdity, </a:t>
            </a:r>
            <a:r>
              <a:rPr lang="en-US" sz="2400" b="1" i="1" dirty="0" smtClean="0">
                <a:latin typeface="Cambria" panose="02040503050406030204" pitchFamily="18" charset="0"/>
                <a:ea typeface="Cambria" panose="02040503050406030204" pitchFamily="18" charset="0"/>
              </a:rPr>
              <a:t>but because of it</a:t>
            </a:r>
            <a:r>
              <a:rPr lang="en-US" sz="2400" b="1" dirty="0" smtClean="0">
                <a:latin typeface="Cambria" panose="02040503050406030204" pitchFamily="18" charset="0"/>
                <a:ea typeface="Cambria" panose="02040503050406030204" pitchFamily="18" charset="0"/>
              </a:rPr>
              <a:t>. </a:t>
            </a:r>
            <a:endParaRPr lang="en-US" sz="13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4268124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The wisdom of God’s Folly</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8147" y="1219200"/>
            <a:ext cx="8686800" cy="4494253"/>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Tertullian argued that no reasoning human would ever make up something like the crucified God-man and try to preach it around the world, unless it were true.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If humans simply invented the gospel, they would have concocted something much more philosophically respectable – something like the perversions of the faith spouted by the heretics.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Tertullian famously said, </a:t>
            </a:r>
            <a:r>
              <a:rPr lang="en-US" sz="2400" b="1" i="1" dirty="0" smtClean="0">
                <a:latin typeface="Cambria" panose="02040503050406030204" pitchFamily="18" charset="0"/>
                <a:ea typeface="Cambria" panose="02040503050406030204" pitchFamily="18" charset="0"/>
              </a:rPr>
              <a:t>“The Son of God was crucified; and the Son of God died; it is by all means to be believed, because it is absurd.  And He was buried, and rose again; the fact is certain, because it is impossible.”</a:t>
            </a:r>
            <a:r>
              <a:rPr lang="en-US" sz="2400" b="1" dirty="0" smtClean="0">
                <a:latin typeface="Cambria" panose="02040503050406030204" pitchFamily="18" charset="0"/>
                <a:ea typeface="Cambria" panose="02040503050406030204" pitchFamily="18" charset="0"/>
              </a:rPr>
              <a:t> </a:t>
            </a:r>
            <a:endParaRPr lang="en-US" sz="13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5832596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The wisdom of God’s Folly</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8147" y="1189138"/>
            <a:ext cx="8686800" cy="4154984"/>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Each of us needs to recommit to s</a:t>
            </a:r>
            <a:r>
              <a:rPr lang="en-US" sz="2400" b="1" dirty="0">
                <a:latin typeface="Cambria" panose="02040503050406030204" pitchFamily="18" charset="0"/>
                <a:ea typeface="Cambria" panose="02040503050406030204" pitchFamily="18" charset="0"/>
              </a:rPr>
              <a:t>t</a:t>
            </a:r>
            <a:r>
              <a:rPr lang="en-US" sz="2400" b="1" dirty="0" smtClean="0">
                <a:latin typeface="Cambria" panose="02040503050406030204" pitchFamily="18" charset="0"/>
                <a:ea typeface="Cambria" panose="02040503050406030204" pitchFamily="18" charset="0"/>
              </a:rPr>
              <a:t>anding tall and proud on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absurdity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of the gospel.  We shouldn’t be ashamed   of it.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All of us who have experienced reconciliation know that it is the power of God for salvation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Rom1:16</a:t>
            </a:r>
            <a:r>
              <a:rPr lang="en-US" sz="2400" b="1" dirty="0" smtClean="0">
                <a:latin typeface="Cambria" panose="02040503050406030204" pitchFamily="18" charset="0"/>
                <a:ea typeface="Cambria" panose="02040503050406030204" pitchFamily="18" charset="0"/>
              </a:rPr>
              <a:t>).  So what if worldly minded unbelievers scoff at it?  Let them scoff</a:t>
            </a:r>
            <a:r>
              <a:rPr lang="en-US" sz="2400" b="1" i="1" dirty="0" smtClean="0">
                <a:latin typeface="Cambria" panose="02040503050406030204" pitchFamily="18" charset="0"/>
                <a:ea typeface="Cambria" panose="02040503050406030204" pitchFamily="18" charset="0"/>
              </a:rPr>
              <a:t>!</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Critics will mock us for believing it.  So be it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Instead of backing down and cowering in fear, let’s renew our commitment to embrace the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ridiculous</a:t>
            </a:r>
            <a:r>
              <a:rPr lang="en-US" sz="2400" b="1" dirty="0" smtClean="0">
                <a:latin typeface="Cambria" panose="02040503050406030204" pitchFamily="18" charset="0"/>
                <a:ea typeface="Cambria" panose="02040503050406030204" pitchFamily="18" charset="0"/>
              </a:rPr>
              <a:t>,” knowing that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foolishness of God is wiser than men”</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1:25</a:t>
            </a:r>
            <a:r>
              <a:rPr lang="en-US" sz="2400" b="1" dirty="0" smtClean="0">
                <a:latin typeface="Cambria" panose="02040503050406030204" pitchFamily="18" charset="0"/>
                <a:ea typeface="Cambria" panose="02040503050406030204" pitchFamily="18" charset="0"/>
              </a:rPr>
              <a:t>).</a:t>
            </a:r>
            <a:endParaRPr lang="en-US" sz="13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5478739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31 May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NKJV and in one other versions of the Bible, i.e., KJV, NRSV, NIV,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2:1 – 16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“The Hidden Depths of God … Revealed!”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1000"/>
                                        <p:tgtEl>
                                          <p:spTgt spid="4">
                                            <p:txEl>
                                              <p:pRg st="1" end="1"/>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206" y="1202391"/>
            <a:ext cx="8420100" cy="5201424"/>
          </a:xfrm>
          <a:prstGeom prst="rect">
            <a:avLst/>
          </a:prstGeom>
          <a:noFill/>
          <a:effectLst/>
        </p:spPr>
        <p:txBody>
          <a:bodyPr wrap="square" rtlCol="0">
            <a:spAutoFit/>
          </a:bodyPr>
          <a:lstStyle/>
          <a:p>
            <a:pPr>
              <a:tabLst>
                <a:tab pos="457200" algn="l"/>
              </a:tabLst>
            </a:pPr>
            <a:r>
              <a:rPr lang="en-US" sz="238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So in this </a:t>
            </a:r>
            <a:r>
              <a:rPr lang="en-US" sz="2400" b="1" dirty="0">
                <a:latin typeface="Cambria" panose="02040503050406030204" pitchFamily="18" charset="0"/>
                <a:ea typeface="Cambria" panose="02040503050406030204" pitchFamily="18" charset="0"/>
              </a:rPr>
              <a:t>first letter to the Corinthians </a:t>
            </a:r>
            <a:r>
              <a:rPr lang="en-US" sz="2400" b="1" dirty="0" smtClean="0">
                <a:latin typeface="Cambria" panose="02040503050406030204" pitchFamily="18" charset="0"/>
                <a:ea typeface="Cambria" panose="02040503050406030204" pitchFamily="18" charset="0"/>
              </a:rPr>
              <a:t>Paul highlights several major themes </a:t>
            </a:r>
            <a:r>
              <a:rPr lang="en-US" sz="2400" b="1" dirty="0">
                <a:latin typeface="Cambria" panose="02040503050406030204" pitchFamily="18" charset="0"/>
                <a:ea typeface="Cambria" panose="02040503050406030204" pitchFamily="18" charset="0"/>
              </a:rPr>
              <a:t>important to this process of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 Sanctification</a:t>
            </a:r>
            <a:r>
              <a:rPr lang="en-US" sz="2400" b="1" dirty="0">
                <a:latin typeface="Cambria" panose="02040503050406030204" pitchFamily="18" charset="0"/>
                <a:ea typeface="Cambria" panose="02040503050406030204" pitchFamily="18" charset="0"/>
              </a:rPr>
              <a:t>.” </a:t>
            </a:r>
          </a:p>
          <a:p>
            <a:pPr>
              <a:tabLst>
                <a:tab pos="341313" algn="l"/>
              </a:tabLst>
            </a:pPr>
            <a:endParaRPr lang="en-US" sz="1200" b="1" dirty="0">
              <a:latin typeface="Cambria" panose="02040503050406030204" pitchFamily="18" charset="0"/>
              <a:ea typeface="Cambria" panose="02040503050406030204" pitchFamily="18" charset="0"/>
            </a:endParaRPr>
          </a:p>
          <a:p>
            <a:pPr marL="690563" indent="-342900" fontAlgn="base">
              <a:spcBef>
                <a:spcPts val="600"/>
              </a:spcBef>
              <a:spcAft>
                <a:spcPts val="1200"/>
              </a:spcAft>
              <a:buSzPct val="90000"/>
              <a:buFont typeface="Wingdings" panose="05000000000000000000" pitchFamily="2" charset="2"/>
              <a:buChar char="Ø"/>
              <a:tabLst>
                <a:tab pos="341313"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 Among Believers</a:t>
            </a:r>
            <a:r>
              <a:rPr lang="en-US" sz="2400" b="1" dirty="0" smtClean="0">
                <a:latin typeface="Cambria" panose="02040503050406030204" pitchFamily="18" charset="0"/>
                <a:ea typeface="Cambria" panose="02040503050406030204" pitchFamily="18" charset="0"/>
              </a:rPr>
              <a:t> – focusing </a:t>
            </a:r>
            <a:r>
              <a:rPr lang="en-US" sz="2400" b="1" dirty="0">
                <a:latin typeface="Cambria" panose="02040503050406030204" pitchFamily="18" charset="0"/>
                <a:ea typeface="Cambria" panose="02040503050406030204" pitchFamily="18" charset="0"/>
              </a:rPr>
              <a:t>on </a:t>
            </a:r>
            <a:r>
              <a:rPr lang="en-US" sz="2400" b="1" dirty="0" smtClean="0">
                <a:latin typeface="Cambria" panose="02040503050406030204" pitchFamily="18" charset="0"/>
                <a:ea typeface="Cambria" panose="02040503050406030204" pitchFamily="18" charset="0"/>
              </a:rPr>
              <a:t>Christ.    </a:t>
            </a:r>
            <a:endParaRPr lang="en-US" sz="2400" b="1" dirty="0">
              <a:latin typeface="Cambria" panose="02040503050406030204" pitchFamily="18" charset="0"/>
              <a:ea typeface="Cambria" panose="02040503050406030204" pitchFamily="18" charset="0"/>
            </a:endParaRPr>
          </a:p>
          <a:p>
            <a:pPr marL="690563" indent="-342900" fontAlgn="base">
              <a:spcBef>
                <a:spcPts val="600"/>
              </a:spcBef>
              <a:spcAft>
                <a:spcPts val="1200"/>
              </a:spcAft>
              <a:buSzPct val="90000"/>
              <a:buFont typeface="Wingdings" panose="05000000000000000000" pitchFamily="2" charset="2"/>
              <a:buChar char="Ø"/>
              <a:tabLst>
                <a:tab pos="341313" algn="l"/>
              </a:tabLst>
            </a:pP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Freedom</a:t>
            </a:r>
            <a:r>
              <a:rPr lang="en-US" sz="2400" b="1" dirty="0">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sacrificing for </a:t>
            </a:r>
            <a:r>
              <a:rPr lang="en-US" sz="2400" b="1" dirty="0">
                <a:latin typeface="Cambria" panose="02040503050406030204" pitchFamily="18" charset="0"/>
                <a:ea typeface="Cambria" panose="02040503050406030204" pitchFamily="18" charset="0"/>
              </a:rPr>
              <a:t>weaker </a:t>
            </a:r>
            <a:r>
              <a:rPr lang="en-US" sz="2400" b="1" dirty="0" smtClean="0">
                <a:latin typeface="Cambria" panose="02040503050406030204" pitchFamily="18" charset="0"/>
                <a:ea typeface="Cambria" panose="02040503050406030204" pitchFamily="18" charset="0"/>
              </a:rPr>
              <a:t>brethren.</a:t>
            </a:r>
            <a:endParaRPr lang="en-US" sz="2400" b="1" dirty="0">
              <a:latin typeface="Cambria" panose="02040503050406030204" pitchFamily="18" charset="0"/>
              <a:ea typeface="Cambria" panose="02040503050406030204" pitchFamily="18" charset="0"/>
            </a:endParaRPr>
          </a:p>
          <a:p>
            <a:pPr marL="690563" indent="-342900" fontAlgn="base">
              <a:spcBef>
                <a:spcPts val="600"/>
              </a:spcBef>
              <a:spcAft>
                <a:spcPts val="1200"/>
              </a:spcAft>
              <a:buSzPct val="90000"/>
              <a:buFont typeface="Wingdings" panose="05000000000000000000" pitchFamily="2" charset="2"/>
              <a:buChar char="Ø"/>
              <a:tabLst>
                <a:tab pos="341313" algn="l"/>
              </a:tabLst>
            </a:pP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Holy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Living</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witnessing </a:t>
            </a:r>
            <a:r>
              <a:rPr lang="en-US" sz="2400" b="1" dirty="0">
                <a:latin typeface="Cambria" panose="02040503050406030204" pitchFamily="18" charset="0"/>
                <a:ea typeface="Cambria" panose="02040503050406030204" pitchFamily="18" charset="0"/>
              </a:rPr>
              <a:t>to </a:t>
            </a:r>
            <a:r>
              <a:rPr lang="en-US" sz="2400" b="1" dirty="0" smtClean="0">
                <a:latin typeface="Cambria" panose="02040503050406030204" pitchFamily="18" charset="0"/>
                <a:ea typeface="Cambria" panose="02040503050406030204" pitchFamily="18" charset="0"/>
              </a:rPr>
              <a:t>unbelievers.  </a:t>
            </a:r>
            <a:endParaRPr lang="en-US" sz="2400" b="1" dirty="0">
              <a:latin typeface="Cambria" panose="02040503050406030204" pitchFamily="18" charset="0"/>
              <a:ea typeface="Cambria" panose="02040503050406030204" pitchFamily="18" charset="0"/>
            </a:endParaRPr>
          </a:p>
          <a:p>
            <a:pPr marL="690563" indent="-342900" fontAlgn="base">
              <a:spcBef>
                <a:spcPts val="600"/>
              </a:spcBef>
              <a:spcAft>
                <a:spcPts val="1200"/>
              </a:spcAft>
              <a:buSzPct val="90000"/>
              <a:buFont typeface="Wingdings" panose="05000000000000000000" pitchFamily="2" charset="2"/>
              <a:buChar char="Ø"/>
              <a:tabLst>
                <a:tab pos="341313" algn="l"/>
              </a:tabLst>
            </a:pP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Church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dealing </a:t>
            </a:r>
            <a:r>
              <a:rPr lang="en-US" sz="2400" b="1" dirty="0">
                <a:latin typeface="Cambria" panose="02040503050406030204" pitchFamily="18" charset="0"/>
                <a:ea typeface="Cambria" panose="02040503050406030204" pitchFamily="18" charset="0"/>
              </a:rPr>
              <a:t>with </a:t>
            </a:r>
            <a:r>
              <a:rPr lang="en-US" sz="2400" b="1" dirty="0" smtClean="0">
                <a:latin typeface="Cambria" panose="02040503050406030204" pitchFamily="18" charset="0"/>
                <a:ea typeface="Cambria" panose="02040503050406030204" pitchFamily="18" charset="0"/>
              </a:rPr>
              <a:t>immorality.  </a:t>
            </a:r>
            <a:endParaRPr lang="en-US" sz="2400" b="1" dirty="0">
              <a:latin typeface="Cambria" panose="02040503050406030204" pitchFamily="18" charset="0"/>
              <a:ea typeface="Cambria" panose="02040503050406030204" pitchFamily="18" charset="0"/>
            </a:endParaRPr>
          </a:p>
          <a:p>
            <a:pPr marL="690563" indent="-342900" fontAlgn="base">
              <a:spcBef>
                <a:spcPts val="600"/>
              </a:spcBef>
              <a:spcAft>
                <a:spcPts val="1200"/>
              </a:spcAft>
              <a:buSzPct val="90000"/>
              <a:buFont typeface="Wingdings" panose="05000000000000000000" pitchFamily="2" charset="2"/>
              <a:buChar char="Ø"/>
              <a:tabLst>
                <a:tab pos="341313" algn="l"/>
              </a:tabLst>
            </a:pP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Proper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Worship</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misuse </a:t>
            </a:r>
            <a:r>
              <a:rPr lang="en-US" sz="2400" b="1" dirty="0">
                <a:latin typeface="Cambria" panose="02040503050406030204" pitchFamily="18" charset="0"/>
                <a:ea typeface="Cambria" panose="02040503050406030204" pitchFamily="18" charset="0"/>
              </a:rPr>
              <a:t>of spiritual </a:t>
            </a:r>
            <a:r>
              <a:rPr lang="en-US" sz="2400" b="1" dirty="0" smtClean="0">
                <a:latin typeface="Cambria" panose="02040503050406030204" pitchFamily="18" charset="0"/>
                <a:ea typeface="Cambria" panose="02040503050406030204" pitchFamily="18" charset="0"/>
              </a:rPr>
              <a:t>gifts. </a:t>
            </a:r>
            <a:endParaRPr lang="en-US" sz="2400" b="1" dirty="0">
              <a:latin typeface="Cambria" panose="02040503050406030204" pitchFamily="18" charset="0"/>
              <a:ea typeface="Cambria" panose="02040503050406030204" pitchFamily="18" charset="0"/>
            </a:endParaRPr>
          </a:p>
          <a:p>
            <a:pPr marL="690563" indent="-342900" fontAlgn="base">
              <a:spcBef>
                <a:spcPts val="600"/>
              </a:spcBef>
              <a:spcAft>
                <a:spcPts val="1200"/>
              </a:spcAft>
              <a:buSzPct val="90000"/>
              <a:buFont typeface="Wingdings" panose="05000000000000000000" pitchFamily="2" charset="2"/>
              <a:buChar char="Ø"/>
              <a:tabLst>
                <a:tab pos="341313"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Hope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Resurrection</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misunderstandings resurrection.</a:t>
            </a:r>
            <a:r>
              <a:rPr lang="en-US" sz="2400" b="1" dirty="0">
                <a:latin typeface="Cambria" panose="02040503050406030204" pitchFamily="18" charset="0"/>
                <a:ea typeface="Cambria" panose="02040503050406030204" pitchFamily="18" charset="0"/>
              </a:rPr>
              <a:t> </a:t>
            </a:r>
          </a:p>
        </p:txBody>
      </p:sp>
      <p:sp>
        <p:nvSpPr>
          <p:cNvPr id="6" name="Title 1"/>
          <p:cNvSpPr>
            <a:spLocks noGrp="1"/>
          </p:cNvSpPr>
          <p:nvPr>
            <p:ph type="title"/>
          </p:nvPr>
        </p:nvSpPr>
        <p:spPr>
          <a:xfrm>
            <a:off x="304800" y="184150"/>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40724747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1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210982"/>
            <a:ext cx="8534400" cy="4462760"/>
          </a:xfrm>
          <a:prstGeom prst="rect">
            <a:avLst/>
          </a:prstGeom>
          <a:noFill/>
          <a:effectLst/>
        </p:spPr>
        <p:txBody>
          <a:bodyPr wrap="square" rtlCol="0">
            <a:spAutoFit/>
          </a:bodyPr>
          <a:lstStyle/>
          <a:p>
            <a:pPr indent="457200"/>
            <a:r>
              <a:rPr lang="en-US" sz="2400" b="1" dirty="0">
                <a:latin typeface="Cambria" panose="02040503050406030204" pitchFamily="18" charset="0"/>
                <a:ea typeface="Cambria" panose="02040503050406030204" pitchFamily="18" charset="0"/>
              </a:rPr>
              <a:t>Paul’s </a:t>
            </a:r>
            <a:r>
              <a:rPr lang="en-US" sz="2400" b="1" dirty="0" smtClean="0">
                <a:latin typeface="Cambria" panose="02040503050406030204" pitchFamily="18" charset="0"/>
                <a:ea typeface="Cambria" panose="02040503050406030204" pitchFamily="18" charset="0"/>
              </a:rPr>
              <a:t>exhortation of the Corinthians </a:t>
            </a:r>
            <a:r>
              <a:rPr lang="en-US" sz="2400" b="1" dirty="0">
                <a:latin typeface="Cambria" panose="02040503050406030204" pitchFamily="18" charset="0"/>
                <a:ea typeface="Cambria" panose="02040503050406030204" pitchFamily="18" charset="0"/>
              </a:rPr>
              <a:t>continues to be timely for the church today, both to</a:t>
            </a:r>
            <a:r>
              <a:rPr lang="en-US" sz="2400" b="1" u="sng" dirty="0">
                <a:latin typeface="Cambria" panose="02040503050406030204" pitchFamily="18" charset="0"/>
                <a:ea typeface="Cambria" panose="02040503050406030204" pitchFamily="18" charset="0"/>
              </a:rPr>
              <a:t>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instruct</a:t>
            </a:r>
            <a:r>
              <a:rPr lang="en-US" sz="2400" b="1" dirty="0">
                <a:latin typeface="Cambria" panose="02040503050406030204" pitchFamily="18" charset="0"/>
                <a:ea typeface="Cambria" panose="02040503050406030204" pitchFamily="18" charset="0"/>
              </a:rPr>
              <a:t> and to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inspire</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We </a:t>
            </a:r>
            <a:r>
              <a:rPr lang="en-US" sz="2400" b="1" dirty="0">
                <a:latin typeface="Cambria" panose="02040503050406030204" pitchFamily="18" charset="0"/>
                <a:ea typeface="Cambria" panose="02040503050406030204" pitchFamily="18" charset="0"/>
              </a:rPr>
              <a:t>are still powerfully influenced by </a:t>
            </a:r>
            <a:r>
              <a:rPr lang="en-US" sz="2400" b="1" dirty="0" smtClean="0">
                <a:latin typeface="Cambria" panose="02040503050406030204" pitchFamily="18" charset="0"/>
                <a:ea typeface="Cambria" panose="02040503050406030204" pitchFamily="18" charset="0"/>
              </a:rPr>
              <a:t>our </a:t>
            </a:r>
            <a:r>
              <a:rPr lang="en-US" sz="2400" b="1" dirty="0">
                <a:latin typeface="Cambria" panose="02040503050406030204" pitchFamily="18" charset="0"/>
                <a:ea typeface="Cambria" panose="02040503050406030204" pitchFamily="18" charset="0"/>
              </a:rPr>
              <a:t>cultural environment, and most of the questions and problems that confronted the church at Corinth are still very much with us today.  </a:t>
            </a:r>
            <a:endParaRPr lang="en-US" sz="2400" b="1" dirty="0" smtClean="0">
              <a:latin typeface="Cambria" panose="02040503050406030204" pitchFamily="18" charset="0"/>
              <a:ea typeface="Cambria" panose="02040503050406030204" pitchFamily="18" charset="0"/>
            </a:endParaRP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Our ongoing examination of First Corinthians consist of these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seven</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learning</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sections</a:t>
            </a:r>
            <a:r>
              <a:rPr lang="en-US" sz="2400" b="1" dirty="0" smtClean="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with </a:t>
            </a:r>
            <a:r>
              <a:rPr lang="en-US" sz="2400" b="1" dirty="0">
                <a:latin typeface="Cambria" panose="02040503050406030204" pitchFamily="18" charset="0"/>
                <a:ea typeface="Cambria" panose="02040503050406030204" pitchFamily="18" charset="0"/>
              </a:rPr>
              <a:t>a brief </a:t>
            </a:r>
            <a:r>
              <a:rPr lang="en-US" sz="2400" b="1" dirty="0" smtClean="0">
                <a:latin typeface="Cambria" panose="02040503050406030204" pitchFamily="18" charset="0"/>
                <a:ea typeface="Cambria" panose="02040503050406030204" pitchFamily="18" charset="0"/>
              </a:rPr>
              <a:t>introduction, that focuses us on developing a healthy church life, by addressing behavioral problems </a:t>
            </a:r>
            <a:r>
              <a:rPr lang="en-US" sz="2400" b="1" dirty="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calling </a:t>
            </a:r>
            <a:r>
              <a:rPr lang="en-US" sz="2400" b="1" dirty="0">
                <a:latin typeface="Cambria" panose="02040503050406030204" pitchFamily="18" charset="0"/>
                <a:ea typeface="Cambria" panose="02040503050406030204" pitchFamily="18" charset="0"/>
              </a:rPr>
              <a:t>believers </a:t>
            </a:r>
            <a:r>
              <a:rPr lang="en-US" sz="2400" b="1" dirty="0" smtClean="0">
                <a:latin typeface="Cambria" panose="02040503050406030204" pitchFamily="18" charset="0"/>
                <a:ea typeface="Cambria" panose="02040503050406030204" pitchFamily="18" charset="0"/>
              </a:rPr>
              <a:t>onward to sanctification and Christian maturity. </a:t>
            </a:r>
            <a:endParaRPr lang="en-US" sz="24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22385796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457199" y="1219200"/>
            <a:ext cx="8453717" cy="5016758"/>
          </a:xfrm>
          <a:prstGeom prst="rect">
            <a:avLst/>
          </a:prstGeom>
          <a:noFill/>
          <a:effectLst/>
        </p:spPr>
        <p:txBody>
          <a:bodyPr wrap="square" rtlCol="0">
            <a:spAutoFit/>
          </a:bodyPr>
          <a:lstStyle/>
          <a:p>
            <a:pPr indent="457200">
              <a:tabLst>
                <a:tab pos="457200" algn="l"/>
              </a:tabLst>
            </a:pP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section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1:1-9</a:t>
            </a:r>
            <a:r>
              <a:rPr lang="en-US" sz="2400" b="1" dirty="0" smtClean="0">
                <a:latin typeface="Cambria" panose="02040503050406030204" pitchFamily="18" charset="0"/>
                <a:ea typeface="Cambria" panose="02040503050406030204" pitchFamily="18" charset="0"/>
              </a:rPr>
              <a:t>).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Opening Prayer and Greeting</a:t>
            </a:r>
            <a:r>
              <a:rPr lang="en-US" sz="2400" b="1" dirty="0" smtClean="0">
                <a:latin typeface="Cambria" panose="02040503050406030204" pitchFamily="18" charset="0"/>
                <a:ea typeface="Cambria" panose="02040503050406030204" pitchFamily="18" charset="0"/>
              </a:rPr>
              <a:t>, Paul extends praise and expresses his confidence that God will confirm the Corinthians faith to the end.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section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1:10–3:23</a:t>
            </a:r>
            <a:r>
              <a:rPr lang="en-US" sz="2400" b="1" dirty="0" smtClean="0">
                <a:latin typeface="Cambria" panose="02040503050406030204" pitchFamily="18" charset="0"/>
                <a:ea typeface="Cambria" panose="02040503050406030204" pitchFamily="18" charset="0"/>
              </a:rPr>
              <a:t>).  Paul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Rebukes Divisions and</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Foolishness</a:t>
            </a:r>
            <a:r>
              <a:rPr lang="en-US" sz="2400" b="1" dirty="0" smtClean="0">
                <a:latin typeface="Cambria" panose="02040503050406030204" pitchFamily="18" charset="0"/>
                <a:ea typeface="Cambria" panose="02040503050406030204" pitchFamily="18" charset="0"/>
              </a:rPr>
              <a:t> that had formed among the believers in Corinth.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section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4:1-6:20</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Paul </a:t>
            </a:r>
            <a:r>
              <a:rPr lang="en-US" sz="2400" b="1" dirty="0">
                <a:latin typeface="Cambria" panose="02040503050406030204" pitchFamily="18" charset="0"/>
                <a:ea typeface="Cambria" panose="02040503050406030204" pitchFamily="18" charset="0"/>
              </a:rPr>
              <a:t>outlines the principles and process of church discipline needed to purge and purify the church of its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Ills and Immorality</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10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Fourth</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section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7:1–10:33</a:t>
            </a:r>
            <a:r>
              <a:rPr lang="en-US" sz="2400" b="1" dirty="0">
                <a:latin typeface="Cambria" panose="02040503050406030204" pitchFamily="18" charset="0"/>
                <a:ea typeface="Cambria" panose="02040503050406030204" pitchFamily="18" charset="0"/>
              </a:rPr>
              <a:t>).  To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Strengthen Family and</a:t>
            </a:r>
            <a:r>
              <a:rPr lang="en-US" sz="2400" b="1" dirty="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Fellowship,</a:t>
            </a:r>
            <a:r>
              <a:rPr lang="en-US" sz="2400" b="1" dirty="0" smtClean="0">
                <a:latin typeface="Cambria" panose="02040503050406030204" pitchFamily="18" charset="0"/>
                <a:ea typeface="Cambria" panose="02040503050406030204" pitchFamily="18" charset="0"/>
              </a:rPr>
              <a:t> Paul </a:t>
            </a:r>
            <a:r>
              <a:rPr lang="en-US" sz="2400" b="1" dirty="0">
                <a:latin typeface="Cambria" panose="02040503050406030204" pitchFamily="18" charset="0"/>
                <a:ea typeface="Cambria" panose="02040503050406030204" pitchFamily="18" charset="0"/>
              </a:rPr>
              <a:t>addresses issues regarding relationships and answers the questions the church presented to him</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1137444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0999" y="1219200"/>
            <a:ext cx="8534401" cy="5371445"/>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Fifth</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section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11:1–14:40</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Ordering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Church and</a:t>
            </a:r>
            <a:r>
              <a:rPr lang="en-US" sz="2400" b="1" dirty="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Worship,</a:t>
            </a:r>
            <a:r>
              <a:rPr lang="en-US" sz="2400" b="1" dirty="0">
                <a:latin typeface="Cambria" panose="02040503050406030204" pitchFamily="18" charset="0"/>
                <a:ea typeface="Cambria" panose="02040503050406030204" pitchFamily="18" charset="0"/>
              </a:rPr>
              <a:t> Paul </a:t>
            </a:r>
            <a:r>
              <a:rPr lang="en-US" sz="2400" b="1" dirty="0" smtClean="0">
                <a:latin typeface="Cambria" panose="02040503050406030204" pitchFamily="18" charset="0"/>
                <a:ea typeface="Cambria" panose="02040503050406030204" pitchFamily="18" charset="0"/>
              </a:rPr>
              <a:t>focuses on the chaotic character of their     self-centered approach to worship, and outlines the proper approach to living the Christian life. </a:t>
            </a: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Sixth</a:t>
            </a:r>
            <a:r>
              <a:rPr lang="en-US" sz="2400" b="1" dirty="0" smtClean="0">
                <a:latin typeface="Cambria" panose="02040503050406030204" pitchFamily="18" charset="0"/>
                <a:ea typeface="Cambria" panose="02040503050406030204" pitchFamily="18" charset="0"/>
              </a:rPr>
              <a:t> section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15:1-58</a:t>
            </a:r>
            <a:r>
              <a:rPr lang="en-US" sz="2400" b="1" dirty="0" smtClean="0">
                <a:latin typeface="Cambria" panose="02040503050406030204" pitchFamily="18" charset="0"/>
                <a:ea typeface="Cambria" panose="02040503050406030204" pitchFamily="18" charset="0"/>
              </a:rPr>
              <a:t>).  Paul reiterates the message of the gospel, the person and work of Jesus Christ, and then dives into the depths of the doctrine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Concerning Death and</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Resurrection</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Seventh</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section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16:1–24</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Paul’s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Concluding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Instructions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Warnings</a:t>
            </a:r>
            <a:r>
              <a:rPr lang="en-US" sz="2400" b="1" dirty="0">
                <a:latin typeface="Cambria" panose="02040503050406030204" pitchFamily="18" charset="0"/>
                <a:ea typeface="Cambria" panose="02040503050406030204" pitchFamily="18" charset="0"/>
              </a:rPr>
              <a:t>, directs the Corinthians on the proper collection for the saints in Jerusalem, and </a:t>
            </a:r>
            <a:r>
              <a:rPr lang="en-US" sz="2400" b="1" dirty="0" smtClean="0">
                <a:latin typeface="Cambria" panose="02040503050406030204" pitchFamily="18" charset="0"/>
                <a:ea typeface="Cambria" panose="02040503050406030204" pitchFamily="18" charset="0"/>
              </a:rPr>
              <a:t>exhort </a:t>
            </a:r>
            <a:r>
              <a:rPr lang="en-US" sz="2400" b="1" dirty="0">
                <a:latin typeface="Cambria" panose="02040503050406030204" pitchFamily="18" charset="0"/>
                <a:ea typeface="Cambria" panose="02040503050406030204" pitchFamily="18" charset="0"/>
              </a:rPr>
              <a:t>them to stand firm in their faith, with love for the Lord and hope for His coming. </a:t>
            </a:r>
          </a:p>
        </p:txBody>
      </p:sp>
    </p:spTree>
    <p:extLst>
      <p:ext uri="{BB962C8B-B14F-4D97-AF65-F5344CB8AC3E}">
        <p14:creationId xmlns="" xmlns:p14="http://schemas.microsoft.com/office/powerpoint/2010/main" val="1896775279"/>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116541"/>
            <a:ext cx="6172200" cy="830997"/>
          </a:xfrm>
          <a:prstGeom prst="rect">
            <a:avLst/>
          </a:prstGeom>
          <a:noFill/>
        </p:spPr>
        <p:txBody>
          <a:bodyPr wrap="square" rtlCol="0">
            <a:spAutoFit/>
          </a:bodyPr>
          <a:lstStyle/>
          <a:p>
            <a:pPr algn="ctr"/>
            <a:r>
              <a:rPr lang="en-US" sz="2400" b="1" dirty="0" smtClean="0">
                <a:latin typeface="Cambria" panose="02040503050406030204" pitchFamily="18" charset="0"/>
                <a:ea typeface="Cambria" panose="02040503050406030204" pitchFamily="18" charset="0"/>
              </a:rPr>
              <a:t>Purpose and Presentation</a:t>
            </a:r>
          </a:p>
          <a:p>
            <a:pPr algn="ctr"/>
            <a:r>
              <a:rPr lang="en-US" sz="2400" b="1" dirty="0" smtClean="0">
                <a:latin typeface="Cambria" panose="02040503050406030204" pitchFamily="18" charset="0"/>
                <a:ea typeface="Cambria" panose="02040503050406030204" pitchFamily="18" charset="0"/>
              </a:rPr>
              <a:t>First Corinthians</a:t>
            </a:r>
            <a:endParaRPr lang="en-US" sz="2400" b="1"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 y="990600"/>
            <a:ext cx="8839200" cy="5634952"/>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2117292866"/>
      </p:ext>
    </p:extLst>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44009</TotalTime>
  <Words>3875</Words>
  <Application>Microsoft Office PowerPoint</Application>
  <PresentationFormat>On-screen Show (4:3)</PresentationFormat>
  <Paragraphs>300</Paragraphs>
  <Slides>46</Slides>
  <Notes>43</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Trek</vt:lpstr>
      <vt:lpstr>1_Trek</vt:lpstr>
      <vt:lpstr>Slide 1</vt:lpstr>
      <vt:lpstr>1 Corinthians Introduction</vt:lpstr>
      <vt:lpstr>1 Corinthians Introduction</vt:lpstr>
      <vt:lpstr>1 Corinthians Introduction</vt:lpstr>
      <vt:lpstr>1 Corinthians Introduction</vt:lpstr>
      <vt:lpstr>1 Corinthians Overview</vt:lpstr>
      <vt:lpstr>1 Corinthians Introduction</vt:lpstr>
      <vt:lpstr>1 Corinthians Introduction</vt:lpstr>
      <vt:lpstr>Slide 9</vt:lpstr>
      <vt:lpstr>Slide 10</vt:lpstr>
      <vt:lpstr> 1 Corinthians - Lesson Overview</vt:lpstr>
      <vt:lpstr>1 Corinthians - Lesson Overview</vt:lpstr>
      <vt:lpstr>1 Corinthians - Lesson Overview</vt:lpstr>
      <vt:lpstr>1 Corinthians 1:18 - 19</vt:lpstr>
      <vt:lpstr>1 Corinthians 1:18 - 19</vt:lpstr>
      <vt:lpstr>1 Corinthians 1:18 - 19</vt:lpstr>
      <vt:lpstr>1 Corinthians 1:18 - 19</vt:lpstr>
      <vt:lpstr>1 Corinthians 1:18 - 19</vt:lpstr>
      <vt:lpstr>1 Corinthians 1:18 - 19</vt:lpstr>
      <vt:lpstr>1 Corinthians 1:18-19</vt:lpstr>
      <vt:lpstr>1 Corinthians 1:18 - 19</vt:lpstr>
      <vt:lpstr>1 Corinthians 1:20 - 25</vt:lpstr>
      <vt:lpstr>1 Corinthians 1:20 - 25</vt:lpstr>
      <vt:lpstr>1 Corinthians 1:20 - 25</vt:lpstr>
      <vt:lpstr>1 Corinthians 1:20 - 25</vt:lpstr>
      <vt:lpstr>1 Corinthians 1:20 - 25</vt:lpstr>
      <vt:lpstr>1 Corinthians 1:20 - 25</vt:lpstr>
      <vt:lpstr>1 Corinthians 1:20 - 25</vt:lpstr>
      <vt:lpstr>1 Corinthians 1:26 - 31</vt:lpstr>
      <vt:lpstr>1 Corinthians 1:26 - 31</vt:lpstr>
      <vt:lpstr>1 Corinthians 1:26 - 31</vt:lpstr>
      <vt:lpstr>1 Corinthians 1:26 - 31</vt:lpstr>
      <vt:lpstr>1 Corinthians 1:26 - 31</vt:lpstr>
      <vt:lpstr>1 Corinthians 1:26 - 31</vt:lpstr>
      <vt:lpstr>1 Corinthians 1:26 - 31</vt:lpstr>
      <vt:lpstr>Slide 36</vt:lpstr>
      <vt:lpstr>Application – The wisdom of God’s Folly</vt:lpstr>
      <vt:lpstr>Application – The wisdom of God’s Folly</vt:lpstr>
      <vt:lpstr>Application – The wisdom of God’s Folly</vt:lpstr>
      <vt:lpstr>Application – The wisdom of God’s Folly</vt:lpstr>
      <vt:lpstr>Application – The wisdom of God’s Folly</vt:lpstr>
      <vt:lpstr>Application – The wisdom of God’s Folly</vt:lpstr>
      <vt:lpstr>Application – The wisdom of God’s Folly</vt:lpstr>
      <vt:lpstr>Application – The wisdom of God’s Folly</vt:lpstr>
      <vt:lpstr>Slide 45</vt:lpstr>
      <vt:lpstr>Slide 46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8314</cp:revision>
  <cp:lastPrinted>2023-05-06T01:46:48Z</cp:lastPrinted>
  <dcterms:created xsi:type="dcterms:W3CDTF">2016-10-08T19:35:00Z</dcterms:created>
  <dcterms:modified xsi:type="dcterms:W3CDTF">2023-05-22T19:02:14Z</dcterms:modified>
</cp:coreProperties>
</file>